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0"/>
  </p:notesMasterIdLst>
  <p:sldIdLst>
    <p:sldId id="279" r:id="rId2"/>
    <p:sldId id="299" r:id="rId3"/>
    <p:sldId id="259" r:id="rId4"/>
    <p:sldId id="260" r:id="rId5"/>
    <p:sldId id="261" r:id="rId6"/>
    <p:sldId id="263" r:id="rId7"/>
    <p:sldId id="262" r:id="rId8"/>
    <p:sldId id="264" r:id="rId9"/>
    <p:sldId id="265" r:id="rId10"/>
    <p:sldId id="292" r:id="rId11"/>
    <p:sldId id="256" r:id="rId12"/>
    <p:sldId id="268" r:id="rId13"/>
    <p:sldId id="267" r:id="rId14"/>
    <p:sldId id="281" r:id="rId15"/>
    <p:sldId id="276" r:id="rId16"/>
    <p:sldId id="296" r:id="rId17"/>
    <p:sldId id="285" r:id="rId18"/>
    <p:sldId id="286" r:id="rId19"/>
    <p:sldId id="272" r:id="rId20"/>
    <p:sldId id="282" r:id="rId21"/>
    <p:sldId id="293" r:id="rId22"/>
    <p:sldId id="294" r:id="rId23"/>
    <p:sldId id="275" r:id="rId24"/>
    <p:sldId id="297" r:id="rId25"/>
    <p:sldId id="284" r:id="rId26"/>
    <p:sldId id="301" r:id="rId27"/>
    <p:sldId id="300" r:id="rId28"/>
    <p:sldId id="302" r:id="rId2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72" d="100"/>
          <a:sy n="72" d="100"/>
        </p:scale>
        <p:origin x="-1512" y="-420"/>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6A9C791-4B2F-497C-B686-1B027ECD01B3}" type="datetimeFigureOut">
              <a:rPr lang="en-US" smtClean="0"/>
              <a:t>6/8/2013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1F9BB00-6CBD-46C8-9567-FEBE5943FCEA}" type="slidenum">
              <a:rPr lang="en-US" smtClean="0"/>
              <a:t>‹#›</a:t>
            </a:fld>
            <a:endParaRPr lang="en-US"/>
          </a:p>
        </p:txBody>
      </p:sp>
    </p:spTree>
    <p:extLst>
      <p:ext uri="{BB962C8B-B14F-4D97-AF65-F5344CB8AC3E}">
        <p14:creationId xmlns:p14="http://schemas.microsoft.com/office/powerpoint/2010/main" val="397714558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LaunchPad</a:t>
            </a:r>
            <a:r>
              <a:rPr lang="en-US" baseline="0" dirty="0" smtClean="0"/>
              <a:t> Portal Welcome Page</a:t>
            </a:r>
            <a:endParaRPr lang="en-US" dirty="0"/>
          </a:p>
        </p:txBody>
      </p:sp>
      <p:sp>
        <p:nvSpPr>
          <p:cNvPr id="4" name="Slide Number Placeholder 3"/>
          <p:cNvSpPr>
            <a:spLocks noGrp="1"/>
          </p:cNvSpPr>
          <p:nvPr>
            <p:ph type="sldNum" sz="quarter" idx="10"/>
          </p:nvPr>
        </p:nvSpPr>
        <p:spPr/>
        <p:txBody>
          <a:bodyPr/>
          <a:lstStyle/>
          <a:p>
            <a:fld id="{B392E46B-C82F-5849-8520-C0017E425EA2}" type="slidenum">
              <a:rPr lang="en-US" smtClean="0">
                <a:solidFill>
                  <a:prstClr val="black"/>
                </a:solidFill>
              </a:rPr>
              <a:pPr/>
              <a:t>1</a:t>
            </a:fld>
            <a:endParaRPr lang="en-US">
              <a:solidFill>
                <a:prstClr val="black"/>
              </a:solidFill>
            </a:endParaRPr>
          </a:p>
        </p:txBody>
      </p:sp>
    </p:spTree>
    <p:extLst>
      <p:ext uri="{BB962C8B-B14F-4D97-AF65-F5344CB8AC3E}">
        <p14:creationId xmlns:p14="http://schemas.microsoft.com/office/powerpoint/2010/main" val="94612376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our</a:t>
            </a:r>
            <a:r>
              <a:rPr lang="en-US" baseline="0" dirty="0" smtClean="0"/>
              <a:t> goal is address the common misconception that all mutations are bad.</a:t>
            </a:r>
          </a:p>
          <a:p>
            <a:r>
              <a:rPr lang="en-US" dirty="0" smtClean="0"/>
              <a:t>You are students -Not an expert- You are in an intro bio course and we</a:t>
            </a:r>
            <a:r>
              <a:rPr lang="en-US" baseline="0" dirty="0" smtClean="0"/>
              <a:t> are covering the genetics section of the course </a:t>
            </a:r>
          </a:p>
          <a:p>
            <a:r>
              <a:rPr lang="en-US" dirty="0" smtClean="0"/>
              <a:t>You have been exposed to central dogma</a:t>
            </a:r>
          </a:p>
        </p:txBody>
      </p:sp>
      <p:sp>
        <p:nvSpPr>
          <p:cNvPr id="4" name="Slide Number Placeholder 3"/>
          <p:cNvSpPr>
            <a:spLocks noGrp="1"/>
          </p:cNvSpPr>
          <p:nvPr>
            <p:ph type="sldNum" sz="quarter" idx="10"/>
          </p:nvPr>
        </p:nvSpPr>
        <p:spPr/>
        <p:txBody>
          <a:bodyPr/>
          <a:lstStyle/>
          <a:p>
            <a:fld id="{01F9BB00-6CBD-46C8-9567-FEBE5943FCEA}" type="slidenum">
              <a:rPr lang="en-US" smtClean="0"/>
              <a:t>2</a:t>
            </a:fld>
            <a:endParaRPr lang="en-US"/>
          </a:p>
        </p:txBody>
      </p:sp>
    </p:spTree>
    <p:extLst>
      <p:ext uri="{BB962C8B-B14F-4D97-AF65-F5344CB8AC3E}">
        <p14:creationId xmlns:p14="http://schemas.microsoft.com/office/powerpoint/2010/main" val="134945184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0AEAD4F-1420-4C18-B26F-1B548EE61B77}" type="datetimeFigureOut">
              <a:rPr lang="en-US" smtClean="0"/>
              <a:t>6/8/2013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4CA41B9-939E-4488-ABC5-FBA59D9B1E62}" type="slidenum">
              <a:rPr lang="en-US" smtClean="0"/>
              <a:t>‹#›</a:t>
            </a:fld>
            <a:endParaRPr lang="en-US"/>
          </a:p>
        </p:txBody>
      </p:sp>
    </p:spTree>
    <p:extLst>
      <p:ext uri="{BB962C8B-B14F-4D97-AF65-F5344CB8AC3E}">
        <p14:creationId xmlns:p14="http://schemas.microsoft.com/office/powerpoint/2010/main" val="74096116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0AEAD4F-1420-4C18-B26F-1B548EE61B77}" type="datetimeFigureOut">
              <a:rPr lang="en-US" smtClean="0"/>
              <a:t>6/8/2013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4CA41B9-939E-4488-ABC5-FBA59D9B1E62}" type="slidenum">
              <a:rPr lang="en-US" smtClean="0"/>
              <a:t>‹#›</a:t>
            </a:fld>
            <a:endParaRPr lang="en-US"/>
          </a:p>
        </p:txBody>
      </p:sp>
    </p:spTree>
    <p:extLst>
      <p:ext uri="{BB962C8B-B14F-4D97-AF65-F5344CB8AC3E}">
        <p14:creationId xmlns:p14="http://schemas.microsoft.com/office/powerpoint/2010/main" val="9991905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0AEAD4F-1420-4C18-B26F-1B548EE61B77}" type="datetimeFigureOut">
              <a:rPr lang="en-US" smtClean="0"/>
              <a:t>6/8/2013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4CA41B9-939E-4488-ABC5-FBA59D9B1E62}" type="slidenum">
              <a:rPr lang="en-US" smtClean="0"/>
              <a:t>‹#›</a:t>
            </a:fld>
            <a:endParaRPr lang="en-US"/>
          </a:p>
        </p:txBody>
      </p:sp>
    </p:spTree>
    <p:extLst>
      <p:ext uri="{BB962C8B-B14F-4D97-AF65-F5344CB8AC3E}">
        <p14:creationId xmlns:p14="http://schemas.microsoft.com/office/powerpoint/2010/main" val="42501014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0AEAD4F-1420-4C18-B26F-1B548EE61B77}" type="datetimeFigureOut">
              <a:rPr lang="en-US" smtClean="0"/>
              <a:t>6/8/2013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4CA41B9-939E-4488-ABC5-FBA59D9B1E62}" type="slidenum">
              <a:rPr lang="en-US" smtClean="0"/>
              <a:t>‹#›</a:t>
            </a:fld>
            <a:endParaRPr lang="en-US"/>
          </a:p>
        </p:txBody>
      </p:sp>
    </p:spTree>
    <p:extLst>
      <p:ext uri="{BB962C8B-B14F-4D97-AF65-F5344CB8AC3E}">
        <p14:creationId xmlns:p14="http://schemas.microsoft.com/office/powerpoint/2010/main" val="39022635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0AEAD4F-1420-4C18-B26F-1B548EE61B77}" type="datetimeFigureOut">
              <a:rPr lang="en-US" smtClean="0"/>
              <a:t>6/8/2013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4CA41B9-939E-4488-ABC5-FBA59D9B1E62}" type="slidenum">
              <a:rPr lang="en-US" smtClean="0"/>
              <a:t>‹#›</a:t>
            </a:fld>
            <a:endParaRPr lang="en-US"/>
          </a:p>
        </p:txBody>
      </p:sp>
    </p:spTree>
    <p:extLst>
      <p:ext uri="{BB962C8B-B14F-4D97-AF65-F5344CB8AC3E}">
        <p14:creationId xmlns:p14="http://schemas.microsoft.com/office/powerpoint/2010/main" val="25422981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0AEAD4F-1420-4C18-B26F-1B548EE61B77}" type="datetimeFigureOut">
              <a:rPr lang="en-US" smtClean="0"/>
              <a:t>6/8/2013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4CA41B9-939E-4488-ABC5-FBA59D9B1E62}" type="slidenum">
              <a:rPr lang="en-US" smtClean="0"/>
              <a:t>‹#›</a:t>
            </a:fld>
            <a:endParaRPr lang="en-US"/>
          </a:p>
        </p:txBody>
      </p:sp>
    </p:spTree>
    <p:extLst>
      <p:ext uri="{BB962C8B-B14F-4D97-AF65-F5344CB8AC3E}">
        <p14:creationId xmlns:p14="http://schemas.microsoft.com/office/powerpoint/2010/main" val="196201685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0AEAD4F-1420-4C18-B26F-1B548EE61B77}" type="datetimeFigureOut">
              <a:rPr lang="en-US" smtClean="0"/>
              <a:t>6/8/2013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4CA41B9-939E-4488-ABC5-FBA59D9B1E62}" type="slidenum">
              <a:rPr lang="en-US" smtClean="0"/>
              <a:t>‹#›</a:t>
            </a:fld>
            <a:endParaRPr lang="en-US"/>
          </a:p>
        </p:txBody>
      </p:sp>
    </p:spTree>
    <p:extLst>
      <p:ext uri="{BB962C8B-B14F-4D97-AF65-F5344CB8AC3E}">
        <p14:creationId xmlns:p14="http://schemas.microsoft.com/office/powerpoint/2010/main" val="69461332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0AEAD4F-1420-4C18-B26F-1B548EE61B77}" type="datetimeFigureOut">
              <a:rPr lang="en-US" smtClean="0"/>
              <a:t>6/8/2013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4CA41B9-939E-4488-ABC5-FBA59D9B1E62}" type="slidenum">
              <a:rPr lang="en-US" smtClean="0"/>
              <a:t>‹#›</a:t>
            </a:fld>
            <a:endParaRPr lang="en-US"/>
          </a:p>
        </p:txBody>
      </p:sp>
    </p:spTree>
    <p:extLst>
      <p:ext uri="{BB962C8B-B14F-4D97-AF65-F5344CB8AC3E}">
        <p14:creationId xmlns:p14="http://schemas.microsoft.com/office/powerpoint/2010/main" val="305882205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0AEAD4F-1420-4C18-B26F-1B548EE61B77}" type="datetimeFigureOut">
              <a:rPr lang="en-US" smtClean="0"/>
              <a:t>6/8/2013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4CA41B9-939E-4488-ABC5-FBA59D9B1E62}" type="slidenum">
              <a:rPr lang="en-US" smtClean="0"/>
              <a:t>‹#›</a:t>
            </a:fld>
            <a:endParaRPr lang="en-US"/>
          </a:p>
        </p:txBody>
      </p:sp>
    </p:spTree>
    <p:extLst>
      <p:ext uri="{BB962C8B-B14F-4D97-AF65-F5344CB8AC3E}">
        <p14:creationId xmlns:p14="http://schemas.microsoft.com/office/powerpoint/2010/main" val="179113552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0AEAD4F-1420-4C18-B26F-1B548EE61B77}" type="datetimeFigureOut">
              <a:rPr lang="en-US" smtClean="0"/>
              <a:t>6/8/2013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4CA41B9-939E-4488-ABC5-FBA59D9B1E62}" type="slidenum">
              <a:rPr lang="en-US" smtClean="0"/>
              <a:t>‹#›</a:t>
            </a:fld>
            <a:endParaRPr lang="en-US"/>
          </a:p>
        </p:txBody>
      </p:sp>
    </p:spTree>
    <p:extLst>
      <p:ext uri="{BB962C8B-B14F-4D97-AF65-F5344CB8AC3E}">
        <p14:creationId xmlns:p14="http://schemas.microsoft.com/office/powerpoint/2010/main" val="346490511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0AEAD4F-1420-4C18-B26F-1B548EE61B77}" type="datetimeFigureOut">
              <a:rPr lang="en-US" smtClean="0"/>
              <a:t>6/8/2013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4CA41B9-939E-4488-ABC5-FBA59D9B1E62}" type="slidenum">
              <a:rPr lang="en-US" smtClean="0"/>
              <a:t>‹#›</a:t>
            </a:fld>
            <a:endParaRPr lang="en-US"/>
          </a:p>
        </p:txBody>
      </p:sp>
    </p:spTree>
    <p:extLst>
      <p:ext uri="{BB962C8B-B14F-4D97-AF65-F5344CB8AC3E}">
        <p14:creationId xmlns:p14="http://schemas.microsoft.com/office/powerpoint/2010/main" val="242656513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0AEAD4F-1420-4C18-B26F-1B548EE61B77}" type="datetimeFigureOut">
              <a:rPr lang="en-US" smtClean="0"/>
              <a:t>6/8/2013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4CA41B9-939E-4488-ABC5-FBA59D9B1E62}" type="slidenum">
              <a:rPr lang="en-US" smtClean="0"/>
              <a:t>‹#›</a:t>
            </a:fld>
            <a:endParaRPr lang="en-US"/>
          </a:p>
        </p:txBody>
      </p:sp>
    </p:spTree>
    <p:extLst>
      <p:ext uri="{BB962C8B-B14F-4D97-AF65-F5344CB8AC3E}">
        <p14:creationId xmlns:p14="http://schemas.microsoft.com/office/powerpoint/2010/main" val="44827961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hyperlink" Target="http://www.google.com/url?sa=i&amp;rct=j&amp;q=&amp;esrc=s&amp;frm=1&amp;source=images&amp;cd=&amp;cad=rja&amp;docid=TN1Lj6gbFPq6sM&amp;tbnid=-mCjz-clxwF4iM:&amp;ved=0CAUQjRw&amp;url=http://www.quietbreezepiedmontesefarm.com/about-piedmontese/piedmontese-facts/&amp;ei=KvCvUamVE_Wq4APt3IDwDg&amp;psig=AFQjCNHnvJAllzjSBphkb22NnP9bCiTuJA&amp;ust=1370570900285921" TargetMode="External"/><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jpeg"/><Relationship Id="rId4" Type="http://schemas.openxmlformats.org/officeDocument/2006/relationships/image" Target="../media/image4.jpeg"/></Relationships>
</file>

<file path=ppt/slides/_rels/slide1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5969595" y="690801"/>
            <a:ext cx="3022005" cy="4739759"/>
          </a:xfrm>
          <a:prstGeom prst="rect">
            <a:avLst/>
          </a:prstGeom>
          <a:noFill/>
        </p:spPr>
        <p:txBody>
          <a:bodyPr wrap="square" rtlCol="0">
            <a:spAutoFit/>
          </a:bodyPr>
          <a:lstStyle/>
          <a:p>
            <a:pPr algn="ctr"/>
            <a:endParaRPr lang="en-US" b="1" dirty="0" smtClean="0">
              <a:solidFill>
                <a:schemeClr val="tx2"/>
              </a:solidFill>
            </a:endParaRPr>
          </a:p>
          <a:p>
            <a:pPr algn="ctr"/>
            <a:endParaRPr lang="en-US" sz="2400" b="1" dirty="0">
              <a:solidFill>
                <a:schemeClr val="tx2">
                  <a:lumMod val="50000"/>
                </a:schemeClr>
              </a:solidFill>
            </a:endParaRPr>
          </a:p>
          <a:p>
            <a:pPr algn="ctr"/>
            <a:r>
              <a:rPr lang="en-US" sz="2400" b="1" dirty="0" smtClean="0">
                <a:solidFill>
                  <a:schemeClr val="tx2">
                    <a:lumMod val="50000"/>
                  </a:schemeClr>
                </a:solidFill>
              </a:rPr>
              <a:t>Students </a:t>
            </a:r>
            <a:r>
              <a:rPr lang="en-US" sz="2400" b="1" dirty="0">
                <a:solidFill>
                  <a:schemeClr val="tx2">
                    <a:lumMod val="50000"/>
                  </a:schemeClr>
                </a:solidFill>
              </a:rPr>
              <a:t>Constructing Their Own Knowledge to Understand </a:t>
            </a:r>
            <a:r>
              <a:rPr lang="en-US" sz="4400" b="1" dirty="0">
                <a:solidFill>
                  <a:srgbClr val="C00000"/>
                </a:solidFill>
              </a:rPr>
              <a:t>Mutation</a:t>
            </a:r>
            <a:endParaRPr lang="en-US" sz="4400" b="1" i="1" dirty="0">
              <a:solidFill>
                <a:srgbClr val="C00000"/>
              </a:solidFill>
            </a:endParaRPr>
          </a:p>
          <a:p>
            <a:pPr algn="ctr"/>
            <a:endParaRPr lang="en-US" b="1" dirty="0">
              <a:solidFill>
                <a:schemeClr val="tx2">
                  <a:lumMod val="50000"/>
                </a:schemeClr>
              </a:solidFill>
            </a:endParaRPr>
          </a:p>
          <a:p>
            <a:pPr algn="ctr"/>
            <a:endParaRPr lang="en-US" b="1" dirty="0" smtClean="0">
              <a:solidFill>
                <a:schemeClr val="tx2">
                  <a:lumMod val="50000"/>
                </a:schemeClr>
              </a:solidFill>
            </a:endParaRPr>
          </a:p>
          <a:p>
            <a:pPr algn="ctr"/>
            <a:r>
              <a:rPr lang="en-US" b="1" dirty="0" smtClean="0">
                <a:solidFill>
                  <a:schemeClr val="tx2">
                    <a:lumMod val="50000"/>
                  </a:schemeClr>
                </a:solidFill>
              </a:rPr>
              <a:t>Lauren Schultz, </a:t>
            </a:r>
            <a:r>
              <a:rPr lang="en-US" b="1" dirty="0" err="1" smtClean="0">
                <a:solidFill>
                  <a:schemeClr val="tx2">
                    <a:lumMod val="50000"/>
                  </a:schemeClr>
                </a:solidFill>
              </a:rPr>
              <a:t>Trista</a:t>
            </a:r>
            <a:r>
              <a:rPr lang="en-US" b="1" dirty="0" smtClean="0">
                <a:solidFill>
                  <a:schemeClr val="tx2">
                    <a:lumMod val="50000"/>
                  </a:schemeClr>
                </a:solidFill>
              </a:rPr>
              <a:t> </a:t>
            </a:r>
            <a:r>
              <a:rPr lang="en-US" b="1" dirty="0" err="1" smtClean="0">
                <a:solidFill>
                  <a:schemeClr val="tx2">
                    <a:lumMod val="50000"/>
                  </a:schemeClr>
                </a:solidFill>
              </a:rPr>
              <a:t>Strauch</a:t>
            </a:r>
            <a:r>
              <a:rPr lang="en-US" b="1" dirty="0" smtClean="0">
                <a:solidFill>
                  <a:schemeClr val="tx2">
                    <a:lumMod val="50000"/>
                  </a:schemeClr>
                </a:solidFill>
              </a:rPr>
              <a:t>, </a:t>
            </a:r>
            <a:r>
              <a:rPr lang="en-US" b="1" dirty="0" err="1" smtClean="0">
                <a:solidFill>
                  <a:schemeClr val="tx2">
                    <a:lumMod val="50000"/>
                  </a:schemeClr>
                </a:solidFill>
              </a:rPr>
              <a:t>Tasia</a:t>
            </a:r>
            <a:r>
              <a:rPr lang="en-US" b="1" dirty="0" smtClean="0">
                <a:solidFill>
                  <a:schemeClr val="tx2">
                    <a:lumMod val="50000"/>
                  </a:schemeClr>
                </a:solidFill>
              </a:rPr>
              <a:t> Taxis, </a:t>
            </a:r>
            <a:r>
              <a:rPr lang="en-US" b="1" dirty="0">
                <a:solidFill>
                  <a:schemeClr val="tx2">
                    <a:lumMod val="50000"/>
                  </a:schemeClr>
                </a:solidFill>
              </a:rPr>
              <a:t>Lindsey </a:t>
            </a:r>
            <a:r>
              <a:rPr lang="en-US" b="1" dirty="0" smtClean="0">
                <a:solidFill>
                  <a:schemeClr val="tx2">
                    <a:lumMod val="50000"/>
                  </a:schemeClr>
                </a:solidFill>
              </a:rPr>
              <a:t>Veautour </a:t>
            </a:r>
          </a:p>
          <a:p>
            <a:pPr algn="ctr"/>
            <a:endParaRPr lang="en-US" b="1" i="1" dirty="0">
              <a:solidFill>
                <a:schemeClr val="tx2">
                  <a:lumMod val="50000"/>
                </a:schemeClr>
              </a:solidFill>
            </a:endParaRPr>
          </a:p>
          <a:p>
            <a:pPr algn="ctr"/>
            <a:r>
              <a:rPr lang="en-US" b="1" i="1" dirty="0" smtClean="0">
                <a:solidFill>
                  <a:schemeClr val="tx2">
                    <a:lumMod val="50000"/>
                  </a:schemeClr>
                </a:solidFill>
              </a:rPr>
              <a:t>Facilitator: John Merrill</a:t>
            </a:r>
          </a:p>
          <a:p>
            <a:pPr algn="ctr"/>
            <a:endParaRPr lang="en-US" b="1" i="1" dirty="0">
              <a:solidFill>
                <a:schemeClr val="tx2"/>
              </a:solidFill>
            </a:endParaRPr>
          </a:p>
          <a:p>
            <a:endParaRPr lang="en-US" b="1" dirty="0"/>
          </a:p>
        </p:txBody>
      </p:sp>
      <p:pic>
        <p:nvPicPr>
          <p:cNvPr id="1026"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6923"/>
          <a:stretch/>
        </p:blipFill>
        <p:spPr bwMode="auto">
          <a:xfrm>
            <a:off x="32657" y="838200"/>
            <a:ext cx="5740995" cy="47679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5514248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371600"/>
            <a:ext cx="9144000" cy="3276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0246335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838200" y="457201"/>
            <a:ext cx="7772400" cy="838200"/>
          </a:xfrm>
        </p:spPr>
        <p:txBody>
          <a:bodyPr/>
          <a:lstStyle/>
          <a:p>
            <a:r>
              <a:rPr lang="en-US" b="1" dirty="0" smtClean="0"/>
              <a:t>Vote</a:t>
            </a:r>
            <a:endParaRPr lang="en-US" b="1" dirty="0"/>
          </a:p>
        </p:txBody>
      </p:sp>
      <p:sp>
        <p:nvSpPr>
          <p:cNvPr id="3" name="Subtitle 2"/>
          <p:cNvSpPr>
            <a:spLocks noGrp="1"/>
          </p:cNvSpPr>
          <p:nvPr>
            <p:ph type="subTitle" idx="1"/>
          </p:nvPr>
        </p:nvSpPr>
        <p:spPr>
          <a:xfrm>
            <a:off x="457200" y="1828800"/>
            <a:ext cx="8001000" cy="3886200"/>
          </a:xfrm>
        </p:spPr>
        <p:txBody>
          <a:bodyPr>
            <a:normAutofit/>
          </a:bodyPr>
          <a:lstStyle/>
          <a:p>
            <a:pPr algn="l"/>
            <a:r>
              <a:rPr lang="en-US" sz="5400" b="1" dirty="0" smtClean="0">
                <a:solidFill>
                  <a:schemeClr val="tx1"/>
                </a:solidFill>
              </a:rPr>
              <a:t>Positive Mutation            </a:t>
            </a:r>
            <a:r>
              <a:rPr lang="en-US" sz="5400" b="1" dirty="0" smtClean="0">
                <a:solidFill>
                  <a:srgbClr val="C00000"/>
                </a:solidFill>
              </a:rPr>
              <a:t>A</a:t>
            </a:r>
          </a:p>
          <a:p>
            <a:pPr algn="l"/>
            <a:endParaRPr lang="en-US" sz="5400" b="1" dirty="0">
              <a:solidFill>
                <a:schemeClr val="tx1"/>
              </a:solidFill>
            </a:endParaRPr>
          </a:p>
          <a:p>
            <a:pPr algn="l"/>
            <a:r>
              <a:rPr lang="en-US" sz="5400" b="1" dirty="0" smtClean="0">
                <a:solidFill>
                  <a:schemeClr val="tx1"/>
                </a:solidFill>
              </a:rPr>
              <a:t>Negative Mutation		   </a:t>
            </a:r>
            <a:r>
              <a:rPr lang="en-US" sz="5400" b="1" dirty="0" smtClean="0">
                <a:solidFill>
                  <a:srgbClr val="C00000"/>
                </a:solidFill>
              </a:rPr>
              <a:t>B</a:t>
            </a:r>
            <a:endParaRPr lang="en-US" sz="5400" b="1" dirty="0">
              <a:solidFill>
                <a:srgbClr val="C00000"/>
              </a:solidFill>
            </a:endParaRPr>
          </a:p>
        </p:txBody>
      </p:sp>
    </p:spTree>
    <p:extLst>
      <p:ext uri="{BB962C8B-B14F-4D97-AF65-F5344CB8AC3E}">
        <p14:creationId xmlns:p14="http://schemas.microsoft.com/office/powerpoint/2010/main" val="68814249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57200"/>
            <a:ext cx="8229600" cy="5668963"/>
          </a:xfrm>
        </p:spPr>
        <p:txBody>
          <a:bodyPr/>
          <a:lstStyle/>
          <a:p>
            <a:pPr marL="0" indent="0" algn="ctr">
              <a:buNone/>
            </a:pPr>
            <a:endParaRPr lang="en-US" b="1" dirty="0" smtClean="0"/>
          </a:p>
          <a:p>
            <a:pPr marL="0" indent="0" algn="ctr">
              <a:buNone/>
            </a:pPr>
            <a:r>
              <a:rPr lang="en-US" sz="6600" b="1" dirty="0" smtClean="0"/>
              <a:t>Defend your vote to your neighbor</a:t>
            </a:r>
            <a:endParaRPr lang="en-US" sz="6600" b="1" dirty="0"/>
          </a:p>
        </p:txBody>
      </p:sp>
    </p:spTree>
    <p:extLst>
      <p:ext uri="{BB962C8B-B14F-4D97-AF65-F5344CB8AC3E}">
        <p14:creationId xmlns:p14="http://schemas.microsoft.com/office/powerpoint/2010/main" val="215817846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838200" y="457201"/>
            <a:ext cx="7772400" cy="838200"/>
          </a:xfrm>
        </p:spPr>
        <p:txBody>
          <a:bodyPr/>
          <a:lstStyle/>
          <a:p>
            <a:r>
              <a:rPr lang="en-US" b="1" dirty="0" smtClean="0"/>
              <a:t>Revote</a:t>
            </a:r>
            <a:endParaRPr lang="en-US" b="1" dirty="0"/>
          </a:p>
        </p:txBody>
      </p:sp>
      <p:sp>
        <p:nvSpPr>
          <p:cNvPr id="3" name="Subtitle 2"/>
          <p:cNvSpPr>
            <a:spLocks noGrp="1"/>
          </p:cNvSpPr>
          <p:nvPr>
            <p:ph type="subTitle" idx="1"/>
          </p:nvPr>
        </p:nvSpPr>
        <p:spPr>
          <a:xfrm>
            <a:off x="457200" y="1828800"/>
            <a:ext cx="8001000" cy="3886200"/>
          </a:xfrm>
        </p:spPr>
        <p:txBody>
          <a:bodyPr>
            <a:normAutofit/>
          </a:bodyPr>
          <a:lstStyle/>
          <a:p>
            <a:pPr algn="l"/>
            <a:r>
              <a:rPr lang="en-US" sz="5400" b="1" dirty="0" smtClean="0">
                <a:solidFill>
                  <a:schemeClr val="tx1"/>
                </a:solidFill>
              </a:rPr>
              <a:t>Positive Mutation            </a:t>
            </a:r>
            <a:r>
              <a:rPr lang="en-US" sz="5400" b="1" dirty="0" smtClean="0">
                <a:solidFill>
                  <a:srgbClr val="C00000"/>
                </a:solidFill>
              </a:rPr>
              <a:t>A</a:t>
            </a:r>
          </a:p>
          <a:p>
            <a:pPr algn="l"/>
            <a:endParaRPr lang="en-US" sz="5400" b="1" dirty="0">
              <a:solidFill>
                <a:schemeClr val="tx1"/>
              </a:solidFill>
            </a:endParaRPr>
          </a:p>
          <a:p>
            <a:pPr algn="l"/>
            <a:r>
              <a:rPr lang="en-US" sz="5400" b="1" dirty="0" smtClean="0">
                <a:solidFill>
                  <a:schemeClr val="tx1"/>
                </a:solidFill>
              </a:rPr>
              <a:t>Negative Mutation		   </a:t>
            </a:r>
            <a:r>
              <a:rPr lang="en-US" sz="5400" b="1" dirty="0" smtClean="0">
                <a:solidFill>
                  <a:srgbClr val="C00000"/>
                </a:solidFill>
              </a:rPr>
              <a:t>B</a:t>
            </a:r>
            <a:endParaRPr lang="en-US" sz="5400" b="1" dirty="0">
              <a:solidFill>
                <a:srgbClr val="C00000"/>
              </a:solidFill>
            </a:endParaRPr>
          </a:p>
        </p:txBody>
      </p:sp>
    </p:spTree>
    <p:extLst>
      <p:ext uri="{BB962C8B-B14F-4D97-AF65-F5344CB8AC3E}">
        <p14:creationId xmlns:p14="http://schemas.microsoft.com/office/powerpoint/2010/main" val="348216469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39635" y="4648200"/>
            <a:ext cx="5676900" cy="2020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4" descr="http://www.quietbreezepiedmontesefarm.com/wp-content/uploads/2009/12/piedmontese-pic-300x194.jpg">
            <a:hlinkClick r:id="rId3"/>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10200" y="843643"/>
            <a:ext cx="3543300" cy="2291335"/>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6200" y="885825"/>
            <a:ext cx="3373244" cy="2514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536370" y="2438400"/>
            <a:ext cx="3483429" cy="2438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TextBox 8"/>
          <p:cNvSpPr txBox="1"/>
          <p:nvPr/>
        </p:nvSpPr>
        <p:spPr>
          <a:xfrm>
            <a:off x="540834" y="457200"/>
            <a:ext cx="1828800" cy="38100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b="1" dirty="0" smtClean="0"/>
              <a:t>Holstein</a:t>
            </a:r>
            <a:endParaRPr lang="en-US" b="1" dirty="0"/>
          </a:p>
        </p:txBody>
      </p:sp>
      <p:sp>
        <p:nvSpPr>
          <p:cNvPr id="9" name="TextBox 8"/>
          <p:cNvSpPr txBox="1"/>
          <p:nvPr/>
        </p:nvSpPr>
        <p:spPr>
          <a:xfrm>
            <a:off x="6477000" y="468868"/>
            <a:ext cx="1828800" cy="369332"/>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b="1" dirty="0" err="1" smtClean="0"/>
              <a:t>Piedmontese</a:t>
            </a:r>
            <a:endParaRPr lang="en-US" b="1" dirty="0"/>
          </a:p>
        </p:txBody>
      </p:sp>
      <p:sp>
        <p:nvSpPr>
          <p:cNvPr id="10" name="TextBox 8"/>
          <p:cNvSpPr txBox="1"/>
          <p:nvPr/>
        </p:nvSpPr>
        <p:spPr>
          <a:xfrm>
            <a:off x="3449444" y="2057400"/>
            <a:ext cx="1828800" cy="38100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b="1" dirty="0" smtClean="0"/>
              <a:t>Belgian Blue</a:t>
            </a:r>
            <a:endParaRPr lang="en-US" b="1" dirty="0"/>
          </a:p>
        </p:txBody>
      </p:sp>
    </p:spTree>
    <p:extLst>
      <p:ext uri="{BB962C8B-B14F-4D97-AF65-F5344CB8AC3E}">
        <p14:creationId xmlns:p14="http://schemas.microsoft.com/office/powerpoint/2010/main" val="88816698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3400" y="533400"/>
            <a:ext cx="8077200" cy="5791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8745716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457200" y="381000"/>
            <a:ext cx="8305800" cy="4876800"/>
          </a:xfrm>
        </p:spPr>
        <p:txBody>
          <a:bodyPr>
            <a:normAutofit fontScale="70000" lnSpcReduction="20000"/>
          </a:bodyPr>
          <a:lstStyle/>
          <a:p>
            <a:pPr algn="l"/>
            <a:r>
              <a:rPr lang="en-US" sz="5400" b="1" dirty="0" smtClean="0">
                <a:solidFill>
                  <a:schemeClr val="tx1"/>
                </a:solidFill>
              </a:rPr>
              <a:t>A mutation occurs such that there is a </a:t>
            </a:r>
            <a:r>
              <a:rPr lang="en-US" sz="5400" b="1" dirty="0">
                <a:solidFill>
                  <a:schemeClr val="tx1"/>
                </a:solidFill>
              </a:rPr>
              <a:t>single amino acid change in the resultant protein.  If an individual has two copies of this mutated gene, an illness occurs </a:t>
            </a:r>
            <a:r>
              <a:rPr lang="en-US" sz="5400" b="1" dirty="0" smtClean="0">
                <a:solidFill>
                  <a:schemeClr val="tx1"/>
                </a:solidFill>
              </a:rPr>
              <a:t>that can lead to </a:t>
            </a:r>
            <a:r>
              <a:rPr lang="en-US" sz="5400" b="1" u="sng" dirty="0" smtClean="0">
                <a:solidFill>
                  <a:schemeClr val="tx1"/>
                </a:solidFill>
              </a:rPr>
              <a:t>frequent infections </a:t>
            </a:r>
            <a:r>
              <a:rPr lang="en-US" sz="5400" b="1" dirty="0" smtClean="0">
                <a:solidFill>
                  <a:schemeClr val="tx1"/>
                </a:solidFill>
              </a:rPr>
              <a:t>and </a:t>
            </a:r>
            <a:r>
              <a:rPr lang="en-US" sz="5400" b="1" u="sng" dirty="0" smtClean="0">
                <a:solidFill>
                  <a:schemeClr val="tx1"/>
                </a:solidFill>
              </a:rPr>
              <a:t>shortened </a:t>
            </a:r>
            <a:r>
              <a:rPr lang="en-US" sz="5400" b="1" u="sng" dirty="0">
                <a:solidFill>
                  <a:schemeClr val="tx1"/>
                </a:solidFill>
              </a:rPr>
              <a:t>lifespan</a:t>
            </a:r>
            <a:r>
              <a:rPr lang="en-US" sz="5400" b="1" dirty="0">
                <a:solidFill>
                  <a:schemeClr val="tx1"/>
                </a:solidFill>
              </a:rPr>
              <a:t>.  </a:t>
            </a:r>
            <a:endParaRPr lang="en-US" sz="5400" b="1" dirty="0" smtClean="0">
              <a:solidFill>
                <a:schemeClr val="tx1"/>
              </a:solidFill>
            </a:endParaRPr>
          </a:p>
          <a:p>
            <a:pPr algn="l"/>
            <a:endParaRPr lang="en-US" sz="5400" b="1" dirty="0">
              <a:solidFill>
                <a:srgbClr val="FF0000"/>
              </a:solidFill>
            </a:endParaRPr>
          </a:p>
          <a:p>
            <a:pPr algn="l"/>
            <a:r>
              <a:rPr lang="en-US" sz="5400" b="1" dirty="0" smtClean="0">
                <a:solidFill>
                  <a:srgbClr val="C00000"/>
                </a:solidFill>
              </a:rPr>
              <a:t>Would </a:t>
            </a:r>
            <a:r>
              <a:rPr lang="en-US" sz="5400" b="1" dirty="0">
                <a:solidFill>
                  <a:srgbClr val="C00000"/>
                </a:solidFill>
              </a:rPr>
              <a:t>you expect this gene variant to persist in the population</a:t>
            </a:r>
            <a:r>
              <a:rPr lang="en-US" sz="5400" b="1" dirty="0" smtClean="0">
                <a:solidFill>
                  <a:srgbClr val="C00000"/>
                </a:solidFill>
              </a:rPr>
              <a:t>?</a:t>
            </a:r>
          </a:p>
          <a:p>
            <a:endParaRPr lang="en-US" sz="5400" b="1" dirty="0" smtClean="0">
              <a:solidFill>
                <a:srgbClr val="FF0000"/>
              </a:solidFill>
            </a:endParaRPr>
          </a:p>
          <a:p>
            <a:endParaRPr lang="en-US" sz="5400" b="1" dirty="0">
              <a:solidFill>
                <a:srgbClr val="FF0000"/>
              </a:solidFill>
            </a:endParaRPr>
          </a:p>
          <a:p>
            <a:pPr algn="l"/>
            <a:endParaRPr lang="en-US" sz="5400" b="1" dirty="0">
              <a:solidFill>
                <a:srgbClr val="00B0F0"/>
              </a:solidFill>
            </a:endParaRPr>
          </a:p>
        </p:txBody>
      </p:sp>
    </p:spTree>
    <p:extLst>
      <p:ext uri="{BB962C8B-B14F-4D97-AF65-F5344CB8AC3E}">
        <p14:creationId xmlns:p14="http://schemas.microsoft.com/office/powerpoint/2010/main" val="149673597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457200" y="381000"/>
            <a:ext cx="8305800" cy="6019800"/>
          </a:xfrm>
        </p:spPr>
        <p:txBody>
          <a:bodyPr>
            <a:normAutofit fontScale="55000" lnSpcReduction="20000"/>
          </a:bodyPr>
          <a:lstStyle/>
          <a:p>
            <a:pPr algn="l"/>
            <a:r>
              <a:rPr lang="en-US" sz="6500" b="1" dirty="0" smtClean="0">
                <a:solidFill>
                  <a:schemeClr val="tx1"/>
                </a:solidFill>
              </a:rPr>
              <a:t>A mutation occurs such that there is a </a:t>
            </a:r>
            <a:r>
              <a:rPr lang="en-US" sz="6500" b="1" dirty="0">
                <a:solidFill>
                  <a:schemeClr val="tx1"/>
                </a:solidFill>
              </a:rPr>
              <a:t>single amino acid change in the resultant protein.  If an individual has two copies of this mutated gene, an illness occurs </a:t>
            </a:r>
            <a:r>
              <a:rPr lang="en-US" sz="6500" b="1" dirty="0" smtClean="0">
                <a:solidFill>
                  <a:schemeClr val="tx1"/>
                </a:solidFill>
              </a:rPr>
              <a:t>that can lead to </a:t>
            </a:r>
            <a:r>
              <a:rPr lang="en-US" sz="6500" b="1" u="sng" dirty="0" smtClean="0">
                <a:solidFill>
                  <a:schemeClr val="tx1"/>
                </a:solidFill>
              </a:rPr>
              <a:t>frequent infections </a:t>
            </a:r>
            <a:r>
              <a:rPr lang="en-US" sz="6500" b="1" dirty="0" smtClean="0">
                <a:solidFill>
                  <a:schemeClr val="tx1"/>
                </a:solidFill>
              </a:rPr>
              <a:t>and </a:t>
            </a:r>
            <a:r>
              <a:rPr lang="en-US" sz="6500" b="1" u="sng" dirty="0" smtClean="0">
                <a:solidFill>
                  <a:schemeClr val="tx1"/>
                </a:solidFill>
              </a:rPr>
              <a:t>shortened </a:t>
            </a:r>
            <a:r>
              <a:rPr lang="en-US" sz="6500" b="1" u="sng" dirty="0">
                <a:solidFill>
                  <a:schemeClr val="tx1"/>
                </a:solidFill>
              </a:rPr>
              <a:t>lifespan</a:t>
            </a:r>
            <a:r>
              <a:rPr lang="en-US" sz="6500" b="1" dirty="0">
                <a:solidFill>
                  <a:schemeClr val="tx1"/>
                </a:solidFill>
              </a:rPr>
              <a:t>.  </a:t>
            </a:r>
            <a:endParaRPr lang="en-US" sz="6500" b="1" dirty="0" smtClean="0">
              <a:solidFill>
                <a:schemeClr val="tx1"/>
              </a:solidFill>
            </a:endParaRPr>
          </a:p>
          <a:p>
            <a:pPr algn="l"/>
            <a:endParaRPr lang="en-US" sz="6500" b="1" dirty="0">
              <a:solidFill>
                <a:srgbClr val="FF0000"/>
              </a:solidFill>
            </a:endParaRPr>
          </a:p>
          <a:p>
            <a:pPr algn="l"/>
            <a:r>
              <a:rPr lang="en-US" sz="6500" b="1" dirty="0" smtClean="0">
                <a:solidFill>
                  <a:srgbClr val="C00000"/>
                </a:solidFill>
              </a:rPr>
              <a:t>Would </a:t>
            </a:r>
            <a:r>
              <a:rPr lang="en-US" sz="6500" b="1" dirty="0">
                <a:solidFill>
                  <a:srgbClr val="C00000"/>
                </a:solidFill>
              </a:rPr>
              <a:t>you expect this gene variant to persist in the population</a:t>
            </a:r>
            <a:r>
              <a:rPr lang="en-US" sz="6500" b="1" dirty="0" smtClean="0">
                <a:solidFill>
                  <a:srgbClr val="C00000"/>
                </a:solidFill>
              </a:rPr>
              <a:t>?</a:t>
            </a:r>
          </a:p>
          <a:p>
            <a:r>
              <a:rPr lang="en-US" sz="6500" b="1" dirty="0">
                <a:solidFill>
                  <a:schemeClr val="tx2">
                    <a:lumMod val="50000"/>
                  </a:schemeClr>
                </a:solidFill>
              </a:rPr>
              <a:t>Yes		A</a:t>
            </a:r>
          </a:p>
          <a:p>
            <a:r>
              <a:rPr lang="en-US" sz="6500" b="1" dirty="0" smtClean="0">
                <a:solidFill>
                  <a:schemeClr val="tx2">
                    <a:lumMod val="50000"/>
                  </a:schemeClr>
                </a:solidFill>
              </a:rPr>
              <a:t>No</a:t>
            </a:r>
            <a:r>
              <a:rPr lang="en-US" sz="6500" b="1" dirty="0">
                <a:solidFill>
                  <a:schemeClr val="tx2">
                    <a:lumMod val="50000"/>
                  </a:schemeClr>
                </a:solidFill>
              </a:rPr>
              <a:t>		B</a:t>
            </a:r>
          </a:p>
          <a:p>
            <a:endParaRPr lang="en-US" sz="5400" b="1" dirty="0" smtClean="0">
              <a:solidFill>
                <a:srgbClr val="FF0000"/>
              </a:solidFill>
            </a:endParaRPr>
          </a:p>
          <a:p>
            <a:endParaRPr lang="en-US" sz="5400" b="1" dirty="0">
              <a:solidFill>
                <a:srgbClr val="FF0000"/>
              </a:solidFill>
            </a:endParaRPr>
          </a:p>
          <a:p>
            <a:pPr algn="l"/>
            <a:endParaRPr lang="en-US" sz="5400" b="1" dirty="0">
              <a:solidFill>
                <a:srgbClr val="00B0F0"/>
              </a:solidFill>
            </a:endParaRPr>
          </a:p>
        </p:txBody>
      </p:sp>
    </p:spTree>
    <p:extLst>
      <p:ext uri="{BB962C8B-B14F-4D97-AF65-F5344CB8AC3E}">
        <p14:creationId xmlns:p14="http://schemas.microsoft.com/office/powerpoint/2010/main" val="146761878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457200" y="304800"/>
            <a:ext cx="8305800" cy="4114800"/>
          </a:xfrm>
        </p:spPr>
        <p:txBody>
          <a:bodyPr>
            <a:normAutofit fontScale="92500" lnSpcReduction="10000"/>
          </a:bodyPr>
          <a:lstStyle/>
          <a:p>
            <a:pPr algn="l"/>
            <a:r>
              <a:rPr lang="en-US" sz="4000" b="1" dirty="0">
                <a:solidFill>
                  <a:schemeClr val="tx1"/>
                </a:solidFill>
              </a:rPr>
              <a:t>In individuals who are from 2-16 months of age, inheriting a </a:t>
            </a:r>
            <a:r>
              <a:rPr lang="en-US" sz="4000" b="1" u="sng" dirty="0">
                <a:solidFill>
                  <a:schemeClr val="tx1"/>
                </a:solidFill>
              </a:rPr>
              <a:t>single copy </a:t>
            </a:r>
            <a:r>
              <a:rPr lang="en-US" sz="4000" b="1" dirty="0">
                <a:solidFill>
                  <a:schemeClr val="tx1"/>
                </a:solidFill>
              </a:rPr>
              <a:t>of this </a:t>
            </a:r>
            <a:r>
              <a:rPr lang="en-US" sz="4000" b="1" dirty="0" smtClean="0">
                <a:solidFill>
                  <a:schemeClr val="tx1"/>
                </a:solidFill>
              </a:rPr>
              <a:t>variant </a:t>
            </a:r>
            <a:r>
              <a:rPr lang="en-US" sz="4000" b="1" dirty="0">
                <a:solidFill>
                  <a:schemeClr val="tx1"/>
                </a:solidFill>
              </a:rPr>
              <a:t>results in 60% </a:t>
            </a:r>
            <a:r>
              <a:rPr lang="en-US" sz="4000" b="1" u="sng" dirty="0">
                <a:solidFill>
                  <a:schemeClr val="tx1"/>
                </a:solidFill>
              </a:rPr>
              <a:t>protection</a:t>
            </a:r>
            <a:r>
              <a:rPr lang="en-US" sz="4000" b="1" dirty="0">
                <a:solidFill>
                  <a:schemeClr val="tx1"/>
                </a:solidFill>
              </a:rPr>
              <a:t> against mortality from an </a:t>
            </a:r>
            <a:r>
              <a:rPr lang="en-US" sz="4000" b="1" u="sng" dirty="0">
                <a:solidFill>
                  <a:schemeClr val="tx1"/>
                </a:solidFill>
              </a:rPr>
              <a:t>endemic</a:t>
            </a:r>
            <a:r>
              <a:rPr lang="en-US" sz="4000" b="1" dirty="0">
                <a:solidFill>
                  <a:schemeClr val="tx1"/>
                </a:solidFill>
              </a:rPr>
              <a:t> disease.  </a:t>
            </a:r>
            <a:endParaRPr lang="en-US" sz="4000" b="1" dirty="0" smtClean="0">
              <a:solidFill>
                <a:schemeClr val="tx1"/>
              </a:solidFill>
            </a:endParaRPr>
          </a:p>
          <a:p>
            <a:pPr algn="l"/>
            <a:endParaRPr lang="en-US" sz="4000" b="1" dirty="0" smtClean="0">
              <a:solidFill>
                <a:schemeClr val="tx1"/>
              </a:solidFill>
            </a:endParaRPr>
          </a:p>
          <a:p>
            <a:pPr algn="l"/>
            <a:r>
              <a:rPr lang="en-US" sz="4000" b="1" dirty="0">
                <a:solidFill>
                  <a:srgbClr val="C00000"/>
                </a:solidFill>
              </a:rPr>
              <a:t>Would you expect this gene variant to persist in the population?</a:t>
            </a:r>
          </a:p>
          <a:p>
            <a:endParaRPr lang="en-US" sz="4000" b="1" dirty="0">
              <a:solidFill>
                <a:srgbClr val="FF0000"/>
              </a:solidFill>
            </a:endParaRPr>
          </a:p>
          <a:p>
            <a:endParaRPr lang="en-US" sz="5400" b="1" dirty="0">
              <a:solidFill>
                <a:srgbClr val="FF0000"/>
              </a:solidFill>
            </a:endParaRPr>
          </a:p>
          <a:p>
            <a:pPr algn="l"/>
            <a:endParaRPr lang="en-US" sz="5400" b="1" dirty="0">
              <a:solidFill>
                <a:srgbClr val="00B0F0"/>
              </a:solidFill>
            </a:endParaRPr>
          </a:p>
        </p:txBody>
      </p:sp>
    </p:spTree>
    <p:extLst>
      <p:ext uri="{BB962C8B-B14F-4D97-AF65-F5344CB8AC3E}">
        <p14:creationId xmlns:p14="http://schemas.microsoft.com/office/powerpoint/2010/main" val="280841418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457200" y="457200"/>
            <a:ext cx="8305800" cy="4495800"/>
          </a:xfrm>
        </p:spPr>
        <p:txBody>
          <a:bodyPr>
            <a:normAutofit fontScale="85000" lnSpcReduction="20000"/>
          </a:bodyPr>
          <a:lstStyle/>
          <a:p>
            <a:pPr algn="l"/>
            <a:r>
              <a:rPr lang="en-US" sz="4000" b="1" dirty="0">
                <a:solidFill>
                  <a:schemeClr val="tx1"/>
                </a:solidFill>
              </a:rPr>
              <a:t>In individuals who are from 2-16 months of age, inheriting a </a:t>
            </a:r>
            <a:r>
              <a:rPr lang="en-US" sz="4000" b="1" u="sng" dirty="0">
                <a:solidFill>
                  <a:schemeClr val="tx1"/>
                </a:solidFill>
              </a:rPr>
              <a:t>single copy </a:t>
            </a:r>
            <a:r>
              <a:rPr lang="en-US" sz="4000" b="1" dirty="0">
                <a:solidFill>
                  <a:schemeClr val="tx1"/>
                </a:solidFill>
              </a:rPr>
              <a:t>of this </a:t>
            </a:r>
            <a:r>
              <a:rPr lang="en-US" sz="4000" b="1" dirty="0" smtClean="0">
                <a:solidFill>
                  <a:schemeClr val="tx1"/>
                </a:solidFill>
              </a:rPr>
              <a:t>variant </a:t>
            </a:r>
            <a:r>
              <a:rPr lang="en-US" sz="4000" b="1" dirty="0">
                <a:solidFill>
                  <a:schemeClr val="tx1"/>
                </a:solidFill>
              </a:rPr>
              <a:t>results in 60% </a:t>
            </a:r>
            <a:r>
              <a:rPr lang="en-US" sz="4000" b="1" u="sng" dirty="0">
                <a:solidFill>
                  <a:schemeClr val="tx1"/>
                </a:solidFill>
              </a:rPr>
              <a:t>protection</a:t>
            </a:r>
            <a:r>
              <a:rPr lang="en-US" sz="4000" b="1" dirty="0">
                <a:solidFill>
                  <a:schemeClr val="tx1"/>
                </a:solidFill>
              </a:rPr>
              <a:t> against mortality from an </a:t>
            </a:r>
            <a:r>
              <a:rPr lang="en-US" sz="4000" b="1" u="sng" dirty="0">
                <a:solidFill>
                  <a:schemeClr val="tx1"/>
                </a:solidFill>
              </a:rPr>
              <a:t>endemic</a:t>
            </a:r>
            <a:r>
              <a:rPr lang="en-US" sz="4000" b="1" dirty="0">
                <a:solidFill>
                  <a:schemeClr val="tx1"/>
                </a:solidFill>
              </a:rPr>
              <a:t> disease.  </a:t>
            </a:r>
            <a:endParaRPr lang="en-US" sz="4000" b="1" dirty="0" smtClean="0">
              <a:solidFill>
                <a:schemeClr val="tx1"/>
              </a:solidFill>
            </a:endParaRPr>
          </a:p>
          <a:p>
            <a:pPr algn="l"/>
            <a:endParaRPr lang="en-US" sz="4000" b="1" dirty="0" smtClean="0">
              <a:solidFill>
                <a:schemeClr val="tx1"/>
              </a:solidFill>
            </a:endParaRPr>
          </a:p>
          <a:p>
            <a:pPr algn="l"/>
            <a:r>
              <a:rPr lang="en-US" sz="4000" b="1" dirty="0">
                <a:solidFill>
                  <a:srgbClr val="C00000"/>
                </a:solidFill>
              </a:rPr>
              <a:t>Would you expect this gene variant to persist in the population?</a:t>
            </a:r>
          </a:p>
          <a:p>
            <a:r>
              <a:rPr lang="en-US" sz="4000" b="1" dirty="0">
                <a:solidFill>
                  <a:schemeClr val="tx2">
                    <a:lumMod val="50000"/>
                  </a:schemeClr>
                </a:solidFill>
              </a:rPr>
              <a:t>Yes		A</a:t>
            </a:r>
          </a:p>
          <a:p>
            <a:r>
              <a:rPr lang="en-US" sz="4000" b="1" dirty="0">
                <a:solidFill>
                  <a:schemeClr val="tx2">
                    <a:lumMod val="50000"/>
                  </a:schemeClr>
                </a:solidFill>
              </a:rPr>
              <a:t>No		B</a:t>
            </a:r>
          </a:p>
          <a:p>
            <a:endParaRPr lang="en-US" sz="4000" b="1" dirty="0">
              <a:solidFill>
                <a:srgbClr val="FF0000"/>
              </a:solidFill>
            </a:endParaRPr>
          </a:p>
          <a:p>
            <a:endParaRPr lang="en-US" sz="5400" b="1" dirty="0">
              <a:solidFill>
                <a:srgbClr val="FF0000"/>
              </a:solidFill>
            </a:endParaRPr>
          </a:p>
          <a:p>
            <a:pPr algn="l"/>
            <a:endParaRPr lang="en-US" sz="5400" b="1" dirty="0">
              <a:solidFill>
                <a:srgbClr val="00B0F0"/>
              </a:solidFill>
            </a:endParaRPr>
          </a:p>
        </p:txBody>
      </p:sp>
    </p:spTree>
    <p:extLst>
      <p:ext uri="{BB962C8B-B14F-4D97-AF65-F5344CB8AC3E}">
        <p14:creationId xmlns:p14="http://schemas.microsoft.com/office/powerpoint/2010/main" val="112541387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274638"/>
            <a:ext cx="8458200" cy="1401762"/>
          </a:xfrm>
        </p:spPr>
        <p:txBody>
          <a:bodyPr>
            <a:noAutofit/>
          </a:bodyPr>
          <a:lstStyle/>
          <a:p>
            <a:r>
              <a:rPr lang="en-US" sz="4800" dirty="0" smtClean="0">
                <a:solidFill>
                  <a:srgbClr val="C00000"/>
                </a:solidFill>
              </a:rPr>
              <a:t>Background</a:t>
            </a:r>
            <a:endParaRPr lang="en-US" sz="4800" dirty="0">
              <a:solidFill>
                <a:srgbClr val="C00000"/>
              </a:solidFill>
            </a:endParaRPr>
          </a:p>
        </p:txBody>
      </p:sp>
      <p:sp>
        <p:nvSpPr>
          <p:cNvPr id="3" name="Content Placeholder 2"/>
          <p:cNvSpPr>
            <a:spLocks noGrp="1"/>
          </p:cNvSpPr>
          <p:nvPr>
            <p:ph idx="1"/>
          </p:nvPr>
        </p:nvSpPr>
        <p:spPr>
          <a:xfrm>
            <a:off x="609600" y="1722437"/>
            <a:ext cx="8077200" cy="3840163"/>
          </a:xfrm>
        </p:spPr>
        <p:txBody>
          <a:bodyPr/>
          <a:lstStyle/>
          <a:p>
            <a:r>
              <a:rPr lang="en-US" dirty="0" smtClean="0"/>
              <a:t>Please respond as a student in intro bio</a:t>
            </a:r>
          </a:p>
          <a:p>
            <a:r>
              <a:rPr lang="en-US" dirty="0" smtClean="0"/>
              <a:t> You’ve been exposed to basic info about mutation, phenotype, genotype, and central dogma.</a:t>
            </a:r>
            <a:endParaRPr lang="en-US" dirty="0"/>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048000" y="3810000"/>
            <a:ext cx="2743200" cy="2133600"/>
          </a:xfrm>
          <a:prstGeom prst="rect">
            <a:avLst/>
          </a:prstGeom>
        </p:spPr>
      </p:pic>
    </p:spTree>
    <p:extLst>
      <p:ext uri="{BB962C8B-B14F-4D97-AF65-F5344CB8AC3E}">
        <p14:creationId xmlns:p14="http://schemas.microsoft.com/office/powerpoint/2010/main" val="100665454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457200" y="304800"/>
            <a:ext cx="8305800" cy="4114800"/>
          </a:xfrm>
        </p:spPr>
        <p:txBody>
          <a:bodyPr>
            <a:normAutofit fontScale="77500" lnSpcReduction="20000"/>
          </a:bodyPr>
          <a:lstStyle/>
          <a:p>
            <a:pPr algn="l"/>
            <a:r>
              <a:rPr lang="en-US" sz="4000" b="1" dirty="0">
                <a:solidFill>
                  <a:schemeClr val="bg1">
                    <a:lumMod val="75000"/>
                  </a:schemeClr>
                </a:solidFill>
              </a:rPr>
              <a:t>A mutation occurs such that there is a single amino acid change in the resultant protein.  If an individual has two copies of this mutated gene, an illness occurs that can lead to </a:t>
            </a:r>
            <a:r>
              <a:rPr lang="en-US" sz="4000" b="1" u="sng" dirty="0">
                <a:solidFill>
                  <a:schemeClr val="bg1">
                    <a:lumMod val="75000"/>
                  </a:schemeClr>
                </a:solidFill>
              </a:rPr>
              <a:t>frequent infections</a:t>
            </a:r>
            <a:r>
              <a:rPr lang="en-US" sz="4000" b="1" dirty="0">
                <a:solidFill>
                  <a:schemeClr val="bg1">
                    <a:lumMod val="75000"/>
                  </a:schemeClr>
                </a:solidFill>
              </a:rPr>
              <a:t> and </a:t>
            </a:r>
            <a:r>
              <a:rPr lang="en-US" sz="4000" b="1" u="sng" dirty="0">
                <a:solidFill>
                  <a:schemeClr val="bg1">
                    <a:lumMod val="75000"/>
                  </a:schemeClr>
                </a:solidFill>
              </a:rPr>
              <a:t>shortened lifespan</a:t>
            </a:r>
            <a:r>
              <a:rPr lang="en-US" sz="4000" b="1" dirty="0">
                <a:solidFill>
                  <a:schemeClr val="bg1">
                    <a:lumMod val="75000"/>
                  </a:schemeClr>
                </a:solidFill>
              </a:rPr>
              <a:t>. </a:t>
            </a:r>
            <a:r>
              <a:rPr lang="en-US" sz="4000" b="1" dirty="0" smtClean="0">
                <a:solidFill>
                  <a:schemeClr val="bg1">
                    <a:lumMod val="75000"/>
                  </a:schemeClr>
                </a:solidFill>
              </a:rPr>
              <a:t> </a:t>
            </a:r>
          </a:p>
          <a:p>
            <a:pPr algn="l"/>
            <a:endParaRPr lang="en-US" sz="4000" b="1" dirty="0">
              <a:solidFill>
                <a:schemeClr val="tx1"/>
              </a:solidFill>
            </a:endParaRPr>
          </a:p>
          <a:p>
            <a:pPr algn="l"/>
            <a:r>
              <a:rPr lang="en-US" sz="4000" b="1" dirty="0" smtClean="0">
                <a:solidFill>
                  <a:schemeClr val="tx1"/>
                </a:solidFill>
              </a:rPr>
              <a:t>Individuals with </a:t>
            </a:r>
            <a:r>
              <a:rPr lang="en-US" sz="4000" b="1" dirty="0">
                <a:solidFill>
                  <a:schemeClr val="tx1"/>
                </a:solidFill>
              </a:rPr>
              <a:t>a single copy of this </a:t>
            </a:r>
            <a:r>
              <a:rPr lang="en-US" sz="4000" b="1" dirty="0" smtClean="0">
                <a:solidFill>
                  <a:schemeClr val="tx1"/>
                </a:solidFill>
              </a:rPr>
              <a:t>variant have 60</a:t>
            </a:r>
            <a:r>
              <a:rPr lang="en-US" sz="4000" b="1" dirty="0">
                <a:solidFill>
                  <a:schemeClr val="tx1"/>
                </a:solidFill>
              </a:rPr>
              <a:t>% </a:t>
            </a:r>
            <a:r>
              <a:rPr lang="en-US" sz="4000" b="1" u="sng" dirty="0">
                <a:solidFill>
                  <a:schemeClr val="tx1"/>
                </a:solidFill>
              </a:rPr>
              <a:t>protection</a:t>
            </a:r>
            <a:r>
              <a:rPr lang="en-US" sz="4000" b="1" dirty="0">
                <a:solidFill>
                  <a:schemeClr val="tx1"/>
                </a:solidFill>
              </a:rPr>
              <a:t> against mortality from an </a:t>
            </a:r>
            <a:r>
              <a:rPr lang="en-US" sz="4000" b="1" u="sng" dirty="0">
                <a:solidFill>
                  <a:schemeClr val="tx1"/>
                </a:solidFill>
              </a:rPr>
              <a:t>endemic disease</a:t>
            </a:r>
            <a:r>
              <a:rPr lang="en-US" sz="4000" b="1" dirty="0">
                <a:solidFill>
                  <a:schemeClr val="tx1"/>
                </a:solidFill>
              </a:rPr>
              <a:t>.  </a:t>
            </a:r>
            <a:endParaRPr lang="en-US" sz="4000" b="1" dirty="0" smtClean="0">
              <a:solidFill>
                <a:schemeClr val="tx1"/>
              </a:solidFill>
            </a:endParaRPr>
          </a:p>
          <a:p>
            <a:pPr algn="l"/>
            <a:endParaRPr lang="en-US" sz="5400" b="1" dirty="0" smtClean="0">
              <a:solidFill>
                <a:srgbClr val="FF0000"/>
              </a:solidFill>
            </a:endParaRPr>
          </a:p>
          <a:p>
            <a:pPr algn="l"/>
            <a:endParaRPr lang="en-US" sz="5400" b="1" dirty="0" smtClean="0">
              <a:solidFill>
                <a:srgbClr val="FF0000"/>
              </a:solidFill>
            </a:endParaRPr>
          </a:p>
          <a:p>
            <a:pPr algn="l"/>
            <a:endParaRPr lang="en-US" sz="5400" b="1" dirty="0">
              <a:solidFill>
                <a:srgbClr val="00B0F0"/>
              </a:solidFill>
            </a:endParaRPr>
          </a:p>
        </p:txBody>
      </p:sp>
    </p:spTree>
    <p:extLst>
      <p:ext uri="{BB962C8B-B14F-4D97-AF65-F5344CB8AC3E}">
        <p14:creationId xmlns:p14="http://schemas.microsoft.com/office/powerpoint/2010/main" val="362494081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5800" y="539458"/>
            <a:ext cx="7370619" cy="54803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36143198"/>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3"/>
          <p:cNvPicPr>
            <a:picLocks noChangeAspect="1" noChangeArrowheads="1"/>
          </p:cNvPicPr>
          <p:nvPr/>
        </p:nvPicPr>
        <p:blipFill>
          <a:blip r:embed="rId2">
            <a:extLst>
              <a:ext uri="{BEBA8EAE-BF5A-486C-A8C5-ECC9F3942E4B}">
                <a14:imgProps xmlns:a14="http://schemas.microsoft.com/office/drawing/2010/main">
                  <a14:imgLayer r:embed="rId3">
                    <a14:imgEffect>
                      <a14:saturation sat="33000"/>
                    </a14:imgEffect>
                  </a14:imgLayer>
                </a14:imgProps>
              </a:ext>
              <a:ext uri="{28A0092B-C50C-407E-A947-70E740481C1C}">
                <a14:useLocalDpi xmlns:a14="http://schemas.microsoft.com/office/drawing/2010/main" val="0"/>
              </a:ext>
            </a:extLst>
          </a:blip>
          <a:srcRect/>
          <a:stretch>
            <a:fillRect/>
          </a:stretch>
        </p:blipFill>
        <p:spPr bwMode="auto">
          <a:xfrm>
            <a:off x="685800" y="539458"/>
            <a:ext cx="7370619" cy="5480341"/>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a:extLst/>
        </p:spPr>
      </p:pic>
      <p:sp>
        <p:nvSpPr>
          <p:cNvPr id="2" name="TextBox 1"/>
          <p:cNvSpPr txBox="1"/>
          <p:nvPr/>
        </p:nvSpPr>
        <p:spPr>
          <a:xfrm>
            <a:off x="2951019" y="878971"/>
            <a:ext cx="5105400" cy="2400657"/>
          </a:xfrm>
          <a:prstGeom prst="rect">
            <a:avLst/>
          </a:prstGeom>
          <a:noFill/>
        </p:spPr>
        <p:txBody>
          <a:bodyPr wrap="square" rtlCol="0">
            <a:spAutoFit/>
          </a:bodyPr>
          <a:lstStyle/>
          <a:p>
            <a:r>
              <a:rPr lang="en-US" sz="15000" dirty="0" smtClean="0">
                <a:solidFill>
                  <a:srgbClr val="FF0000"/>
                </a:solidFill>
              </a:rPr>
              <a:t>41%</a:t>
            </a:r>
            <a:endParaRPr lang="en-US" sz="15000" dirty="0">
              <a:solidFill>
                <a:srgbClr val="FF0000"/>
              </a:solidFill>
            </a:endParaRPr>
          </a:p>
        </p:txBody>
      </p:sp>
    </p:spTree>
    <p:extLst>
      <p:ext uri="{BB962C8B-B14F-4D97-AF65-F5344CB8AC3E}">
        <p14:creationId xmlns:p14="http://schemas.microsoft.com/office/powerpoint/2010/main" val="306902952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609600" y="228600"/>
            <a:ext cx="8229600" cy="4832092"/>
          </a:xfrm>
          <a:prstGeom prst="rect">
            <a:avLst/>
          </a:prstGeom>
          <a:noFill/>
        </p:spPr>
        <p:txBody>
          <a:bodyPr wrap="square" rtlCol="0">
            <a:spAutoFit/>
          </a:bodyPr>
          <a:lstStyle/>
          <a:p>
            <a:r>
              <a:rPr lang="en-US" sz="2800" b="1" dirty="0"/>
              <a:t>A </a:t>
            </a:r>
            <a:r>
              <a:rPr lang="en-US" sz="2800" b="1" dirty="0" smtClean="0"/>
              <a:t>small group </a:t>
            </a:r>
            <a:r>
              <a:rPr lang="en-US" sz="2800" b="1" dirty="0"/>
              <a:t>of animals moves from the mainland to an </a:t>
            </a:r>
            <a:r>
              <a:rPr lang="en-US" sz="2800" b="1" dirty="0" smtClean="0"/>
              <a:t>island, founding a new population. There </a:t>
            </a:r>
            <a:r>
              <a:rPr lang="en-US" sz="2800" b="1" dirty="0"/>
              <a:t>is no </a:t>
            </a:r>
            <a:r>
              <a:rPr lang="en-US" sz="2800" b="1" dirty="0" smtClean="0"/>
              <a:t>subsequent movement </a:t>
            </a:r>
            <a:r>
              <a:rPr lang="en-US" sz="2800" b="1" dirty="0"/>
              <a:t>of animals on or off the island.  </a:t>
            </a:r>
            <a:r>
              <a:rPr lang="en-US" sz="2800" b="1" dirty="0" smtClean="0"/>
              <a:t>This </a:t>
            </a:r>
            <a:r>
              <a:rPr lang="en-US" sz="2800" b="1" dirty="0"/>
              <a:t>initial population included coat color variation.  Some </a:t>
            </a:r>
            <a:r>
              <a:rPr lang="en-US" sz="2800" b="1" u="sng" dirty="0"/>
              <a:t>years </a:t>
            </a:r>
            <a:r>
              <a:rPr lang="en-US" sz="2800" b="1" u="sng" dirty="0" smtClean="0"/>
              <a:t>afterward</a:t>
            </a:r>
            <a:r>
              <a:rPr lang="en-US" sz="2800" b="1" dirty="0" smtClean="0"/>
              <a:t>, </a:t>
            </a:r>
            <a:r>
              <a:rPr lang="en-US" sz="2800" b="1" dirty="0"/>
              <a:t>however, a new pattern variation </a:t>
            </a:r>
            <a:r>
              <a:rPr lang="en-US" sz="2800" b="1" dirty="0" smtClean="0"/>
              <a:t>arose </a:t>
            </a:r>
            <a:r>
              <a:rPr lang="en-US" sz="2800" b="1" dirty="0"/>
              <a:t>that was previously not observed in the population.  Following subsequent genetic analysis, it is determined that this </a:t>
            </a:r>
            <a:r>
              <a:rPr lang="en-US" sz="2800" b="1" dirty="0" err="1"/>
              <a:t>haircoat</a:t>
            </a:r>
            <a:r>
              <a:rPr lang="en-US" sz="2800" b="1" dirty="0"/>
              <a:t> is the result of a </a:t>
            </a:r>
            <a:r>
              <a:rPr lang="en-US" sz="2800" b="1" u="sng" dirty="0"/>
              <a:t>new</a:t>
            </a:r>
            <a:r>
              <a:rPr lang="en-US" sz="2800" b="1" dirty="0"/>
              <a:t> variant of a protein.  </a:t>
            </a:r>
            <a:endParaRPr lang="en-US" sz="2800" b="1" dirty="0" smtClean="0"/>
          </a:p>
          <a:p>
            <a:endParaRPr lang="en-US" sz="2800" b="1" dirty="0"/>
          </a:p>
          <a:p>
            <a:r>
              <a:rPr lang="en-US" sz="2800" b="1" dirty="0" smtClean="0">
                <a:solidFill>
                  <a:srgbClr val="C00000"/>
                </a:solidFill>
              </a:rPr>
              <a:t>In </a:t>
            </a:r>
            <a:r>
              <a:rPr lang="en-US" sz="2800" b="1" dirty="0">
                <a:solidFill>
                  <a:srgbClr val="C00000"/>
                </a:solidFill>
              </a:rPr>
              <a:t>simplest terms, how did it </a:t>
            </a:r>
            <a:r>
              <a:rPr lang="en-US" sz="2800" b="1" dirty="0" smtClean="0">
                <a:solidFill>
                  <a:srgbClr val="C00000"/>
                </a:solidFill>
              </a:rPr>
              <a:t>arise?</a:t>
            </a:r>
            <a:endParaRPr lang="en-US" sz="2800" b="1" dirty="0">
              <a:solidFill>
                <a:srgbClr val="C00000"/>
              </a:solidFill>
            </a:endParaRPr>
          </a:p>
        </p:txBody>
      </p:sp>
    </p:spTree>
    <p:extLst>
      <p:ext uri="{BB962C8B-B14F-4D97-AF65-F5344CB8AC3E}">
        <p14:creationId xmlns:p14="http://schemas.microsoft.com/office/powerpoint/2010/main" val="420075991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609600" y="228600"/>
            <a:ext cx="8229600" cy="4524315"/>
          </a:xfrm>
          <a:prstGeom prst="rect">
            <a:avLst/>
          </a:prstGeom>
          <a:noFill/>
        </p:spPr>
        <p:txBody>
          <a:bodyPr wrap="square" rtlCol="0">
            <a:spAutoFit/>
          </a:bodyPr>
          <a:lstStyle/>
          <a:p>
            <a:r>
              <a:rPr lang="en-US" sz="2400" b="1" dirty="0"/>
              <a:t>A </a:t>
            </a:r>
            <a:r>
              <a:rPr lang="en-US" sz="2400" b="1" dirty="0" smtClean="0"/>
              <a:t>small group </a:t>
            </a:r>
            <a:r>
              <a:rPr lang="en-US" sz="2400" b="1" dirty="0"/>
              <a:t>of animals moves from the mainland to an </a:t>
            </a:r>
            <a:r>
              <a:rPr lang="en-US" sz="2400" b="1" dirty="0" smtClean="0"/>
              <a:t>island, founding a new population. There </a:t>
            </a:r>
            <a:r>
              <a:rPr lang="en-US" sz="2400" b="1" dirty="0"/>
              <a:t>is no movement of animals on or off the island.  </a:t>
            </a:r>
            <a:r>
              <a:rPr lang="en-US" sz="2400" b="1" dirty="0" smtClean="0"/>
              <a:t>This </a:t>
            </a:r>
            <a:r>
              <a:rPr lang="en-US" sz="2400" b="1" dirty="0"/>
              <a:t>initial population included coat color variation.  Some </a:t>
            </a:r>
            <a:r>
              <a:rPr lang="en-US" sz="2400" b="1" u="sng" dirty="0"/>
              <a:t>years </a:t>
            </a:r>
            <a:r>
              <a:rPr lang="en-US" sz="2400" b="1" u="sng" dirty="0" smtClean="0"/>
              <a:t>afterward</a:t>
            </a:r>
            <a:r>
              <a:rPr lang="en-US" sz="2400" b="1" dirty="0" smtClean="0"/>
              <a:t>, </a:t>
            </a:r>
            <a:r>
              <a:rPr lang="en-US" sz="2400" b="1" dirty="0"/>
              <a:t>however, a new pattern variation </a:t>
            </a:r>
            <a:r>
              <a:rPr lang="en-US" sz="2400" b="1" dirty="0" smtClean="0"/>
              <a:t>arose </a:t>
            </a:r>
            <a:r>
              <a:rPr lang="en-US" sz="2400" b="1" dirty="0"/>
              <a:t>that was previously not observed in the population.  Following subsequent genetic analysis, it is determined that this </a:t>
            </a:r>
            <a:r>
              <a:rPr lang="en-US" sz="2400" b="1" dirty="0" err="1"/>
              <a:t>haircoat</a:t>
            </a:r>
            <a:r>
              <a:rPr lang="en-US" sz="2400" b="1" dirty="0"/>
              <a:t> is the result of a </a:t>
            </a:r>
            <a:r>
              <a:rPr lang="en-US" sz="2400" b="1" u="sng" dirty="0"/>
              <a:t>new</a:t>
            </a:r>
            <a:r>
              <a:rPr lang="en-US" sz="2400" b="1" dirty="0"/>
              <a:t> variant of a protein.  </a:t>
            </a:r>
            <a:endParaRPr lang="en-US" sz="2400" b="1" dirty="0" smtClean="0"/>
          </a:p>
          <a:p>
            <a:endParaRPr lang="en-US" sz="2400" b="1" dirty="0"/>
          </a:p>
          <a:p>
            <a:r>
              <a:rPr lang="en-US" sz="3600" b="1" dirty="0" smtClean="0">
                <a:solidFill>
                  <a:srgbClr val="C00000"/>
                </a:solidFill>
              </a:rPr>
              <a:t>What </a:t>
            </a:r>
            <a:r>
              <a:rPr lang="en-US" sz="3600" b="1" dirty="0">
                <a:solidFill>
                  <a:srgbClr val="C00000"/>
                </a:solidFill>
              </a:rPr>
              <a:t>has now happened to the variation in </a:t>
            </a:r>
            <a:r>
              <a:rPr lang="en-US" sz="3600" b="1" dirty="0" err="1">
                <a:solidFill>
                  <a:srgbClr val="C00000"/>
                </a:solidFill>
              </a:rPr>
              <a:t>haircoat</a:t>
            </a:r>
            <a:r>
              <a:rPr lang="en-US" sz="3600" b="1" dirty="0">
                <a:solidFill>
                  <a:srgbClr val="C00000"/>
                </a:solidFill>
              </a:rPr>
              <a:t> of animals on this island?  </a:t>
            </a:r>
            <a:endParaRPr lang="en-US" sz="3600" b="1" dirty="0" smtClean="0">
              <a:solidFill>
                <a:srgbClr val="C00000"/>
              </a:solidFill>
            </a:endParaRPr>
          </a:p>
        </p:txBody>
      </p:sp>
    </p:spTree>
    <p:extLst>
      <p:ext uri="{BB962C8B-B14F-4D97-AF65-F5344CB8AC3E}">
        <p14:creationId xmlns:p14="http://schemas.microsoft.com/office/powerpoint/2010/main" val="1139397980"/>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609600" y="228600"/>
            <a:ext cx="8229600" cy="5816977"/>
          </a:xfrm>
          <a:prstGeom prst="rect">
            <a:avLst/>
          </a:prstGeom>
          <a:noFill/>
        </p:spPr>
        <p:txBody>
          <a:bodyPr wrap="square" rtlCol="0">
            <a:spAutoFit/>
          </a:bodyPr>
          <a:lstStyle/>
          <a:p>
            <a:r>
              <a:rPr lang="en-US" sz="2400" b="1" dirty="0"/>
              <a:t>A </a:t>
            </a:r>
            <a:r>
              <a:rPr lang="en-US" sz="2400" b="1" dirty="0" smtClean="0"/>
              <a:t>small group </a:t>
            </a:r>
            <a:r>
              <a:rPr lang="en-US" sz="2400" b="1" dirty="0"/>
              <a:t>of animals moves from the mainland to an </a:t>
            </a:r>
            <a:r>
              <a:rPr lang="en-US" sz="2400" b="1" dirty="0" smtClean="0"/>
              <a:t>island, founding a new population. There </a:t>
            </a:r>
            <a:r>
              <a:rPr lang="en-US" sz="2400" b="1" dirty="0"/>
              <a:t>is no movement of animals on or off the island.  </a:t>
            </a:r>
            <a:r>
              <a:rPr lang="en-US" sz="2400" b="1" dirty="0" smtClean="0"/>
              <a:t>This </a:t>
            </a:r>
            <a:r>
              <a:rPr lang="en-US" sz="2400" b="1" dirty="0"/>
              <a:t>initial population included coat color variation.  Some </a:t>
            </a:r>
            <a:r>
              <a:rPr lang="en-US" sz="2400" b="1" u="sng" dirty="0"/>
              <a:t>years </a:t>
            </a:r>
            <a:r>
              <a:rPr lang="en-US" sz="2400" b="1" u="sng" dirty="0" smtClean="0"/>
              <a:t>afterward</a:t>
            </a:r>
            <a:r>
              <a:rPr lang="en-US" sz="2400" b="1" dirty="0" smtClean="0"/>
              <a:t>, </a:t>
            </a:r>
            <a:r>
              <a:rPr lang="en-US" sz="2400" b="1" dirty="0"/>
              <a:t>however, a new pattern variation </a:t>
            </a:r>
            <a:r>
              <a:rPr lang="en-US" sz="2400" b="1" dirty="0" smtClean="0"/>
              <a:t>arose </a:t>
            </a:r>
            <a:r>
              <a:rPr lang="en-US" sz="2400" b="1" dirty="0"/>
              <a:t>that was previously not observed in the population.  Following subsequent genetic analysis, it is determined that this </a:t>
            </a:r>
            <a:r>
              <a:rPr lang="en-US" sz="2400" b="1" dirty="0" err="1"/>
              <a:t>haircoat</a:t>
            </a:r>
            <a:r>
              <a:rPr lang="en-US" sz="2400" b="1" dirty="0"/>
              <a:t> is the result of a </a:t>
            </a:r>
            <a:r>
              <a:rPr lang="en-US" sz="2400" b="1" u="sng" dirty="0"/>
              <a:t>new</a:t>
            </a:r>
            <a:r>
              <a:rPr lang="en-US" sz="2400" b="1" dirty="0"/>
              <a:t> variant of a protein.  </a:t>
            </a:r>
            <a:endParaRPr lang="en-US" sz="2400" b="1" dirty="0" smtClean="0"/>
          </a:p>
          <a:p>
            <a:endParaRPr lang="en-US" sz="2400" b="1" dirty="0"/>
          </a:p>
          <a:p>
            <a:r>
              <a:rPr lang="en-US" sz="2400" b="1" dirty="0" smtClean="0">
                <a:solidFill>
                  <a:srgbClr val="C00000"/>
                </a:solidFill>
              </a:rPr>
              <a:t>What </a:t>
            </a:r>
            <a:r>
              <a:rPr lang="en-US" sz="2400" b="1" dirty="0">
                <a:solidFill>
                  <a:srgbClr val="C00000"/>
                </a:solidFill>
              </a:rPr>
              <a:t>has now happened to the variation in </a:t>
            </a:r>
            <a:r>
              <a:rPr lang="en-US" sz="2400" b="1" dirty="0" err="1">
                <a:solidFill>
                  <a:srgbClr val="C00000"/>
                </a:solidFill>
              </a:rPr>
              <a:t>haircoat</a:t>
            </a:r>
            <a:r>
              <a:rPr lang="en-US" sz="2400" b="1" dirty="0">
                <a:solidFill>
                  <a:srgbClr val="C00000"/>
                </a:solidFill>
              </a:rPr>
              <a:t> of animals on this island?  </a:t>
            </a:r>
            <a:endParaRPr lang="en-US" sz="2400" b="1" dirty="0" smtClean="0">
              <a:solidFill>
                <a:srgbClr val="C00000"/>
              </a:solidFill>
            </a:endParaRPr>
          </a:p>
          <a:p>
            <a:pPr lvl="4"/>
            <a:r>
              <a:rPr lang="en-US" sz="3600" b="1" dirty="0" smtClean="0">
                <a:solidFill>
                  <a:schemeClr val="tx2">
                    <a:lumMod val="50000"/>
                  </a:schemeClr>
                </a:solidFill>
              </a:rPr>
              <a:t>Stays the same</a:t>
            </a:r>
            <a:r>
              <a:rPr lang="en-US" sz="3600" b="1" dirty="0">
                <a:solidFill>
                  <a:schemeClr val="tx2">
                    <a:lumMod val="50000"/>
                  </a:schemeClr>
                </a:solidFill>
              </a:rPr>
              <a:t>		A</a:t>
            </a:r>
          </a:p>
          <a:p>
            <a:pPr lvl="4"/>
            <a:r>
              <a:rPr lang="en-US" sz="3600" b="1" dirty="0" smtClean="0">
                <a:solidFill>
                  <a:schemeClr val="tx2">
                    <a:lumMod val="50000"/>
                  </a:schemeClr>
                </a:solidFill>
              </a:rPr>
              <a:t>Increased	</a:t>
            </a:r>
            <a:r>
              <a:rPr lang="en-US" sz="3600" b="1" dirty="0">
                <a:solidFill>
                  <a:schemeClr val="tx2">
                    <a:lumMod val="50000"/>
                  </a:schemeClr>
                </a:solidFill>
              </a:rPr>
              <a:t>		</a:t>
            </a:r>
            <a:r>
              <a:rPr lang="en-US" sz="3600" b="1" dirty="0" smtClean="0">
                <a:solidFill>
                  <a:schemeClr val="tx2">
                    <a:lumMod val="50000"/>
                  </a:schemeClr>
                </a:solidFill>
              </a:rPr>
              <a:t>B</a:t>
            </a:r>
          </a:p>
          <a:p>
            <a:pPr lvl="4"/>
            <a:r>
              <a:rPr lang="en-US" sz="3600" b="1" dirty="0" smtClean="0">
                <a:solidFill>
                  <a:schemeClr val="tx2">
                    <a:lumMod val="50000"/>
                  </a:schemeClr>
                </a:solidFill>
              </a:rPr>
              <a:t>Decreased			C</a:t>
            </a:r>
            <a:endParaRPr lang="en-US" sz="3600" b="1" dirty="0">
              <a:solidFill>
                <a:schemeClr val="tx2">
                  <a:lumMod val="50000"/>
                </a:schemeClr>
              </a:solidFill>
            </a:endParaRPr>
          </a:p>
        </p:txBody>
      </p:sp>
    </p:spTree>
    <p:extLst>
      <p:ext uri="{BB962C8B-B14F-4D97-AF65-F5344CB8AC3E}">
        <p14:creationId xmlns:p14="http://schemas.microsoft.com/office/powerpoint/2010/main" val="512716176"/>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533400" y="76200"/>
            <a:ext cx="8229600" cy="7620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b="1" dirty="0" smtClean="0">
                <a:solidFill>
                  <a:srgbClr val="C00000"/>
                </a:solidFill>
              </a:rPr>
              <a:t>Post Class Formative Assessment</a:t>
            </a:r>
            <a:endParaRPr lang="en-US" b="1" dirty="0">
              <a:solidFill>
                <a:srgbClr val="C00000"/>
              </a:solidFill>
            </a:endParaRPr>
          </a:p>
        </p:txBody>
      </p:sp>
      <p:sp>
        <p:nvSpPr>
          <p:cNvPr id="6" name="TextBox 5"/>
          <p:cNvSpPr txBox="1"/>
          <p:nvPr/>
        </p:nvSpPr>
        <p:spPr>
          <a:xfrm>
            <a:off x="2095500" y="685800"/>
            <a:ext cx="5105400" cy="584775"/>
          </a:xfrm>
          <a:prstGeom prst="rect">
            <a:avLst/>
          </a:prstGeom>
          <a:noFill/>
        </p:spPr>
        <p:txBody>
          <a:bodyPr wrap="square" rtlCol="0">
            <a:spAutoFit/>
          </a:bodyPr>
          <a:lstStyle/>
          <a:p>
            <a:r>
              <a:rPr lang="en-US" sz="3200" dirty="0" smtClean="0"/>
              <a:t>Learning Objectives 3 and 4</a:t>
            </a:r>
            <a:endParaRPr lang="en-US" sz="3200" dirty="0"/>
          </a:p>
        </p:txBody>
      </p:sp>
      <p:sp>
        <p:nvSpPr>
          <p:cNvPr id="2" name="Rectangle 1"/>
          <p:cNvSpPr/>
          <p:nvPr/>
        </p:nvSpPr>
        <p:spPr>
          <a:xfrm>
            <a:off x="762000" y="1524000"/>
            <a:ext cx="7620000" cy="4401205"/>
          </a:xfrm>
          <a:prstGeom prst="rect">
            <a:avLst/>
          </a:prstGeom>
        </p:spPr>
        <p:txBody>
          <a:bodyPr wrap="square">
            <a:spAutoFit/>
          </a:bodyPr>
          <a:lstStyle/>
          <a:p>
            <a:r>
              <a:rPr lang="en-US" sz="2800" b="1" dirty="0"/>
              <a:t>You have new variations of </a:t>
            </a:r>
            <a:r>
              <a:rPr lang="en-US" sz="2800" b="1" dirty="0" err="1"/>
              <a:t>haircoat</a:t>
            </a:r>
            <a:r>
              <a:rPr lang="en-US" sz="2800" b="1" dirty="0"/>
              <a:t>—dark with stripes, dark with no stripes, light with stripes, and light with no stripes.  Consider the selective pressures that might exist on an island, and how this variation in coat color and pattern could impact survival and fitness in different habitats on the island.  </a:t>
            </a:r>
            <a:r>
              <a:rPr lang="en-US" sz="2800" b="1" dirty="0">
                <a:solidFill>
                  <a:srgbClr val="0070C0"/>
                </a:solidFill>
              </a:rPr>
              <a:t>Pick one of the coat colors and describe an environment on this island where you think this variant would have better fitness than the other variants. </a:t>
            </a:r>
          </a:p>
        </p:txBody>
      </p:sp>
    </p:spTree>
    <p:extLst>
      <p:ext uri="{BB962C8B-B14F-4D97-AF65-F5344CB8AC3E}">
        <p14:creationId xmlns:p14="http://schemas.microsoft.com/office/powerpoint/2010/main" val="2486119777"/>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533400" y="76200"/>
            <a:ext cx="8229600" cy="7620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b="1" dirty="0" smtClean="0">
                <a:solidFill>
                  <a:srgbClr val="C00000"/>
                </a:solidFill>
              </a:rPr>
              <a:t>Post Class Formative Assessment</a:t>
            </a:r>
            <a:endParaRPr lang="en-US" b="1" dirty="0">
              <a:solidFill>
                <a:srgbClr val="C00000"/>
              </a:solidFill>
            </a:endParaRPr>
          </a:p>
        </p:txBody>
      </p:sp>
      <p:graphicFrame>
        <p:nvGraphicFramePr>
          <p:cNvPr id="5" name="Table 4"/>
          <p:cNvGraphicFramePr>
            <a:graphicFrameLocks noGrp="1"/>
          </p:cNvGraphicFramePr>
          <p:nvPr>
            <p:extLst>
              <p:ext uri="{D42A27DB-BD31-4B8C-83A1-F6EECF244321}">
                <p14:modId xmlns:p14="http://schemas.microsoft.com/office/powerpoint/2010/main" val="1615597414"/>
              </p:ext>
            </p:extLst>
          </p:nvPr>
        </p:nvGraphicFramePr>
        <p:xfrm>
          <a:off x="533399" y="1524000"/>
          <a:ext cx="8001001" cy="4114800"/>
        </p:xfrm>
        <a:graphic>
          <a:graphicData uri="http://schemas.openxmlformats.org/drawingml/2006/table">
            <a:tbl>
              <a:tblPr firstRow="1" firstCol="1" bandRow="1"/>
              <a:tblGrid>
                <a:gridCol w="818621"/>
                <a:gridCol w="931598"/>
                <a:gridCol w="916781"/>
                <a:gridCol w="1083469"/>
                <a:gridCol w="1166813"/>
                <a:gridCol w="1000125"/>
                <a:gridCol w="2083594"/>
              </a:tblGrid>
              <a:tr h="914400">
                <a:tc>
                  <a:txBody>
                    <a:bodyPr/>
                    <a:lstStyle/>
                    <a:p>
                      <a:pPr marL="0" marR="0">
                        <a:spcBef>
                          <a:spcPts val="0"/>
                        </a:spcBef>
                        <a:spcAft>
                          <a:spcPts val="0"/>
                        </a:spcAft>
                      </a:pPr>
                      <a:r>
                        <a:rPr lang="en-US" sz="1400" b="1" dirty="0">
                          <a:effectLst/>
                          <a:latin typeface="Calibri"/>
                          <a:ea typeface="Calibri"/>
                          <a:cs typeface="Calibri"/>
                        </a:rPr>
                        <a:t>Question #</a:t>
                      </a:r>
                      <a:endParaRPr lang="en-US" sz="1400" b="1"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400" b="1">
                          <a:effectLst/>
                          <a:latin typeface="Calibri"/>
                          <a:ea typeface="Calibri"/>
                          <a:cs typeface="Calibri"/>
                        </a:rPr>
                        <a:t>Change in DNA</a:t>
                      </a:r>
                      <a:endParaRPr lang="en-US" sz="1400" b="1">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400" b="1">
                          <a:effectLst/>
                          <a:latin typeface="Calibri"/>
                          <a:ea typeface="Calibri"/>
                          <a:cs typeface="Calibri"/>
                        </a:rPr>
                        <a:t>Change in Protein</a:t>
                      </a:r>
                      <a:endParaRPr lang="en-US" sz="1400" b="1">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400" b="1">
                          <a:effectLst/>
                          <a:latin typeface="Calibri"/>
                          <a:ea typeface="Calibri"/>
                          <a:cs typeface="Calibri"/>
                        </a:rPr>
                        <a:t>Change in Phenotype</a:t>
                      </a:r>
                      <a:endParaRPr lang="en-US" sz="1400" b="1">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400" b="1">
                          <a:effectLst/>
                          <a:latin typeface="Calibri"/>
                          <a:ea typeface="Calibri"/>
                          <a:cs typeface="Calibri"/>
                        </a:rPr>
                        <a:t>Effect on Organism</a:t>
                      </a:r>
                      <a:endParaRPr lang="en-US" sz="1400" b="1">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400" b="1">
                          <a:effectLst/>
                          <a:latin typeface="Calibri"/>
                          <a:ea typeface="Calibri"/>
                          <a:cs typeface="Calibri"/>
                        </a:rPr>
                        <a:t>Is this a Mutation?</a:t>
                      </a:r>
                      <a:endParaRPr lang="en-US" sz="1400" b="1">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400" b="1" dirty="0">
                          <a:effectLst/>
                          <a:latin typeface="Calibri"/>
                          <a:ea typeface="Calibri"/>
                          <a:cs typeface="Calibri"/>
                        </a:rPr>
                        <a:t>Why or Why Not?</a:t>
                      </a:r>
                      <a:endParaRPr lang="en-US" sz="1400" b="1"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57200">
                <a:tc>
                  <a:txBody>
                    <a:bodyPr/>
                    <a:lstStyle/>
                    <a:p>
                      <a:pPr marL="0" marR="0">
                        <a:spcBef>
                          <a:spcPts val="0"/>
                        </a:spcBef>
                        <a:spcAft>
                          <a:spcPts val="0"/>
                        </a:spcAft>
                      </a:pPr>
                      <a:r>
                        <a:rPr lang="en-US" sz="1400">
                          <a:effectLst/>
                          <a:latin typeface="Calibri"/>
                          <a:ea typeface="Calibri"/>
                          <a:cs typeface="Calibri"/>
                        </a:rPr>
                        <a:t>1</a:t>
                      </a:r>
                      <a:endParaRPr lang="en-US" sz="14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400">
                          <a:effectLst/>
                          <a:latin typeface="Calibri"/>
                          <a:ea typeface="Calibri"/>
                          <a:cs typeface="Calibri"/>
                        </a:rPr>
                        <a:t>Yes</a:t>
                      </a:r>
                      <a:endParaRPr lang="en-US" sz="14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400">
                          <a:effectLst/>
                          <a:latin typeface="Calibri"/>
                          <a:ea typeface="Calibri"/>
                          <a:cs typeface="Calibri"/>
                        </a:rPr>
                        <a:t>Yes</a:t>
                      </a:r>
                      <a:endParaRPr lang="en-US" sz="14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400">
                          <a:effectLst/>
                          <a:latin typeface="Calibri"/>
                          <a:ea typeface="Calibri"/>
                          <a:cs typeface="Calibri"/>
                        </a:rPr>
                        <a:t>Yes</a:t>
                      </a:r>
                      <a:endParaRPr lang="en-US" sz="14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400">
                          <a:effectLst/>
                          <a:latin typeface="Calibri"/>
                          <a:ea typeface="Calibri"/>
                          <a:cs typeface="Calibri"/>
                        </a:rPr>
                        <a:t>Negative</a:t>
                      </a:r>
                      <a:endParaRPr lang="en-US" sz="14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400">
                          <a:solidFill>
                            <a:srgbClr val="00B0F0"/>
                          </a:solidFill>
                          <a:effectLst/>
                          <a:latin typeface="Calibri"/>
                          <a:ea typeface="Calibri"/>
                          <a:cs typeface="Calibri"/>
                        </a:rPr>
                        <a:t>Y</a:t>
                      </a:r>
                      <a:endParaRPr lang="en-US" sz="14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400">
                          <a:solidFill>
                            <a:srgbClr val="00B0F0"/>
                          </a:solidFill>
                          <a:effectLst/>
                          <a:latin typeface="Calibri"/>
                          <a:ea typeface="Calibri"/>
                          <a:cs typeface="Calibri"/>
                        </a:rPr>
                        <a:t>There is a change in DNA. </a:t>
                      </a:r>
                      <a:endParaRPr lang="en-US" sz="14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57200">
                <a:tc>
                  <a:txBody>
                    <a:bodyPr/>
                    <a:lstStyle/>
                    <a:p>
                      <a:pPr marL="0" marR="0">
                        <a:spcBef>
                          <a:spcPts val="0"/>
                        </a:spcBef>
                        <a:spcAft>
                          <a:spcPts val="0"/>
                        </a:spcAft>
                      </a:pPr>
                      <a:r>
                        <a:rPr lang="en-US" sz="1400">
                          <a:effectLst/>
                          <a:latin typeface="Calibri"/>
                          <a:ea typeface="Calibri"/>
                          <a:cs typeface="Calibri"/>
                        </a:rPr>
                        <a:t>2</a:t>
                      </a:r>
                      <a:endParaRPr lang="en-US" sz="14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400">
                          <a:effectLst/>
                          <a:latin typeface="Calibri"/>
                          <a:ea typeface="Calibri"/>
                          <a:cs typeface="Calibri"/>
                        </a:rPr>
                        <a:t>Yes</a:t>
                      </a:r>
                      <a:endParaRPr lang="en-US" sz="14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400">
                          <a:effectLst/>
                          <a:latin typeface="Calibri"/>
                          <a:ea typeface="Calibri"/>
                          <a:cs typeface="Calibri"/>
                        </a:rPr>
                        <a:t>Yes</a:t>
                      </a:r>
                      <a:endParaRPr lang="en-US" sz="14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400">
                          <a:effectLst/>
                          <a:latin typeface="Calibri"/>
                          <a:ea typeface="Calibri"/>
                          <a:cs typeface="Calibri"/>
                        </a:rPr>
                        <a:t>Yes</a:t>
                      </a:r>
                      <a:endParaRPr lang="en-US" sz="14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400" dirty="0">
                          <a:effectLst/>
                          <a:latin typeface="Calibri"/>
                          <a:ea typeface="Calibri"/>
                          <a:cs typeface="Calibri"/>
                        </a:rPr>
                        <a:t>Positive</a:t>
                      </a:r>
                      <a:endParaRPr lang="en-US" sz="14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400">
                          <a:solidFill>
                            <a:srgbClr val="00B0F0"/>
                          </a:solidFill>
                          <a:effectLst/>
                          <a:latin typeface="Calibri"/>
                          <a:ea typeface="Calibri"/>
                          <a:cs typeface="Calibri"/>
                        </a:rPr>
                        <a:t>Y</a:t>
                      </a:r>
                      <a:endParaRPr lang="en-US" sz="14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400">
                          <a:solidFill>
                            <a:srgbClr val="00B0F0"/>
                          </a:solidFill>
                          <a:effectLst/>
                          <a:latin typeface="Calibri"/>
                          <a:ea typeface="Calibri"/>
                          <a:cs typeface="Calibri"/>
                        </a:rPr>
                        <a:t>There is a change in DNA.</a:t>
                      </a:r>
                      <a:endParaRPr lang="en-US" sz="14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57200">
                <a:tc>
                  <a:txBody>
                    <a:bodyPr/>
                    <a:lstStyle/>
                    <a:p>
                      <a:pPr marL="0" marR="0">
                        <a:spcBef>
                          <a:spcPts val="0"/>
                        </a:spcBef>
                        <a:spcAft>
                          <a:spcPts val="0"/>
                        </a:spcAft>
                      </a:pPr>
                      <a:r>
                        <a:rPr lang="en-US" sz="1400">
                          <a:effectLst/>
                          <a:latin typeface="Calibri"/>
                          <a:ea typeface="Calibri"/>
                          <a:cs typeface="Calibri"/>
                        </a:rPr>
                        <a:t>3</a:t>
                      </a:r>
                      <a:endParaRPr lang="en-US" sz="14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400">
                          <a:effectLst/>
                          <a:latin typeface="Calibri"/>
                          <a:ea typeface="Calibri"/>
                          <a:cs typeface="Calibri"/>
                        </a:rPr>
                        <a:t>Yes</a:t>
                      </a:r>
                      <a:endParaRPr lang="en-US" sz="14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400">
                          <a:effectLst/>
                          <a:latin typeface="Calibri"/>
                          <a:ea typeface="Calibri"/>
                          <a:cs typeface="Calibri"/>
                        </a:rPr>
                        <a:t>Yes</a:t>
                      </a:r>
                      <a:endParaRPr lang="en-US" sz="14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400" dirty="0">
                          <a:effectLst/>
                          <a:latin typeface="Calibri"/>
                          <a:ea typeface="Calibri"/>
                          <a:cs typeface="Calibri"/>
                        </a:rPr>
                        <a:t>Yes</a:t>
                      </a:r>
                      <a:endParaRPr lang="en-US" sz="14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400">
                          <a:effectLst/>
                          <a:latin typeface="Calibri"/>
                          <a:ea typeface="Calibri"/>
                          <a:cs typeface="Calibri"/>
                        </a:rPr>
                        <a:t>None</a:t>
                      </a:r>
                      <a:endParaRPr lang="en-US" sz="14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400">
                          <a:solidFill>
                            <a:srgbClr val="00B0F0"/>
                          </a:solidFill>
                          <a:effectLst/>
                          <a:latin typeface="Calibri"/>
                          <a:ea typeface="Calibri"/>
                          <a:cs typeface="Calibri"/>
                        </a:rPr>
                        <a:t>Y</a:t>
                      </a:r>
                      <a:endParaRPr lang="en-US" sz="14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400">
                          <a:solidFill>
                            <a:srgbClr val="00B0F0"/>
                          </a:solidFill>
                          <a:effectLst/>
                          <a:latin typeface="Calibri"/>
                          <a:ea typeface="Calibri"/>
                          <a:cs typeface="Calibri"/>
                        </a:rPr>
                        <a:t>There is a change in DNA.</a:t>
                      </a:r>
                      <a:endParaRPr lang="en-US" sz="14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57200">
                <a:tc>
                  <a:txBody>
                    <a:bodyPr/>
                    <a:lstStyle/>
                    <a:p>
                      <a:pPr marL="0" marR="0">
                        <a:spcBef>
                          <a:spcPts val="0"/>
                        </a:spcBef>
                        <a:spcAft>
                          <a:spcPts val="0"/>
                        </a:spcAft>
                      </a:pPr>
                      <a:r>
                        <a:rPr lang="en-US" sz="1400">
                          <a:effectLst/>
                          <a:latin typeface="Calibri"/>
                          <a:ea typeface="Calibri"/>
                          <a:cs typeface="Calibri"/>
                        </a:rPr>
                        <a:t>4</a:t>
                      </a:r>
                      <a:endParaRPr lang="en-US" sz="14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400">
                          <a:effectLst/>
                          <a:latin typeface="Calibri"/>
                          <a:ea typeface="Calibri"/>
                          <a:cs typeface="Calibri"/>
                        </a:rPr>
                        <a:t>Yes</a:t>
                      </a:r>
                      <a:endParaRPr lang="en-US" sz="14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400">
                          <a:effectLst/>
                          <a:latin typeface="Calibri"/>
                          <a:ea typeface="Calibri"/>
                          <a:cs typeface="Calibri"/>
                        </a:rPr>
                        <a:t>Yes</a:t>
                      </a:r>
                      <a:endParaRPr lang="en-US" sz="14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400">
                          <a:effectLst/>
                          <a:latin typeface="Calibri"/>
                          <a:ea typeface="Calibri"/>
                          <a:cs typeface="Calibri"/>
                        </a:rPr>
                        <a:t>No</a:t>
                      </a:r>
                      <a:endParaRPr lang="en-US" sz="14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400">
                          <a:effectLst/>
                          <a:latin typeface="Calibri"/>
                          <a:ea typeface="Calibri"/>
                          <a:cs typeface="Calibri"/>
                        </a:rPr>
                        <a:t>None</a:t>
                      </a:r>
                      <a:endParaRPr lang="en-US" sz="14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400">
                          <a:solidFill>
                            <a:srgbClr val="00B0F0"/>
                          </a:solidFill>
                          <a:effectLst/>
                          <a:latin typeface="Calibri"/>
                          <a:ea typeface="Calibri"/>
                          <a:cs typeface="Calibri"/>
                        </a:rPr>
                        <a:t>Y</a:t>
                      </a:r>
                      <a:endParaRPr lang="en-US" sz="14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400">
                          <a:solidFill>
                            <a:srgbClr val="00B0F0"/>
                          </a:solidFill>
                          <a:effectLst/>
                          <a:latin typeface="Calibri"/>
                          <a:ea typeface="Calibri"/>
                          <a:cs typeface="Calibri"/>
                        </a:rPr>
                        <a:t>There is a change in DNA.</a:t>
                      </a:r>
                      <a:endParaRPr lang="en-US" sz="14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57200">
                <a:tc>
                  <a:txBody>
                    <a:bodyPr/>
                    <a:lstStyle/>
                    <a:p>
                      <a:pPr marL="0" marR="0">
                        <a:spcBef>
                          <a:spcPts val="0"/>
                        </a:spcBef>
                        <a:spcAft>
                          <a:spcPts val="0"/>
                        </a:spcAft>
                      </a:pPr>
                      <a:r>
                        <a:rPr lang="en-US" sz="1400">
                          <a:effectLst/>
                          <a:latin typeface="Calibri"/>
                          <a:ea typeface="Calibri"/>
                          <a:cs typeface="Calibri"/>
                        </a:rPr>
                        <a:t>5</a:t>
                      </a:r>
                      <a:endParaRPr lang="en-US" sz="14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400">
                          <a:effectLst/>
                          <a:latin typeface="Calibri"/>
                          <a:ea typeface="Calibri"/>
                          <a:cs typeface="Calibri"/>
                        </a:rPr>
                        <a:t>Yes</a:t>
                      </a:r>
                      <a:endParaRPr lang="en-US" sz="14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400">
                          <a:effectLst/>
                          <a:latin typeface="Calibri"/>
                          <a:ea typeface="Calibri"/>
                          <a:cs typeface="Calibri"/>
                        </a:rPr>
                        <a:t>No</a:t>
                      </a:r>
                      <a:endParaRPr lang="en-US" sz="14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400">
                          <a:effectLst/>
                          <a:latin typeface="Calibri"/>
                          <a:ea typeface="Calibri"/>
                          <a:cs typeface="Calibri"/>
                        </a:rPr>
                        <a:t>No</a:t>
                      </a:r>
                      <a:endParaRPr lang="en-US" sz="14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400">
                          <a:effectLst/>
                          <a:latin typeface="Calibri"/>
                          <a:ea typeface="Calibri"/>
                          <a:cs typeface="Calibri"/>
                        </a:rPr>
                        <a:t>None</a:t>
                      </a:r>
                      <a:endParaRPr lang="en-US" sz="14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400">
                          <a:solidFill>
                            <a:srgbClr val="00B0F0"/>
                          </a:solidFill>
                          <a:effectLst/>
                          <a:latin typeface="Calibri"/>
                          <a:ea typeface="Calibri"/>
                          <a:cs typeface="Calibri"/>
                        </a:rPr>
                        <a:t>Y</a:t>
                      </a:r>
                      <a:endParaRPr lang="en-US" sz="14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400">
                          <a:solidFill>
                            <a:srgbClr val="00B0F0"/>
                          </a:solidFill>
                          <a:effectLst/>
                          <a:latin typeface="Calibri"/>
                          <a:ea typeface="Calibri"/>
                          <a:cs typeface="Calibri"/>
                        </a:rPr>
                        <a:t>There is a change in DNA.  </a:t>
                      </a:r>
                      <a:endParaRPr lang="en-US" sz="14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57200">
                <a:tc>
                  <a:txBody>
                    <a:bodyPr/>
                    <a:lstStyle/>
                    <a:p>
                      <a:pPr marL="0" marR="0">
                        <a:spcBef>
                          <a:spcPts val="0"/>
                        </a:spcBef>
                        <a:spcAft>
                          <a:spcPts val="0"/>
                        </a:spcAft>
                      </a:pPr>
                      <a:r>
                        <a:rPr lang="en-US" sz="1400">
                          <a:effectLst/>
                          <a:latin typeface="Calibri"/>
                          <a:ea typeface="Calibri"/>
                          <a:cs typeface="Calibri"/>
                        </a:rPr>
                        <a:t>6</a:t>
                      </a:r>
                      <a:endParaRPr lang="en-US" sz="14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400">
                          <a:effectLst/>
                          <a:latin typeface="Calibri"/>
                          <a:ea typeface="Calibri"/>
                          <a:cs typeface="Calibri"/>
                        </a:rPr>
                        <a:t>No</a:t>
                      </a:r>
                      <a:endParaRPr lang="en-US" sz="14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400">
                          <a:effectLst/>
                          <a:latin typeface="Calibri"/>
                          <a:ea typeface="Calibri"/>
                          <a:cs typeface="Calibri"/>
                        </a:rPr>
                        <a:t>Yes</a:t>
                      </a:r>
                      <a:endParaRPr lang="en-US" sz="14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400">
                          <a:effectLst/>
                          <a:latin typeface="Calibri"/>
                          <a:ea typeface="Calibri"/>
                          <a:cs typeface="Calibri"/>
                        </a:rPr>
                        <a:t>No</a:t>
                      </a:r>
                      <a:endParaRPr lang="en-US" sz="14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400">
                          <a:effectLst/>
                          <a:latin typeface="Calibri"/>
                          <a:ea typeface="Calibri"/>
                          <a:cs typeface="Calibri"/>
                        </a:rPr>
                        <a:t>None</a:t>
                      </a:r>
                      <a:endParaRPr lang="en-US" sz="14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400">
                          <a:solidFill>
                            <a:srgbClr val="00B0F0"/>
                          </a:solidFill>
                          <a:effectLst/>
                          <a:latin typeface="Calibri"/>
                          <a:ea typeface="Calibri"/>
                          <a:cs typeface="Calibri"/>
                        </a:rPr>
                        <a:t>N</a:t>
                      </a:r>
                      <a:endParaRPr lang="en-US" sz="14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400">
                          <a:solidFill>
                            <a:srgbClr val="00B0F0"/>
                          </a:solidFill>
                          <a:effectLst/>
                          <a:latin typeface="Calibri"/>
                          <a:ea typeface="Calibri"/>
                          <a:cs typeface="Calibri"/>
                        </a:rPr>
                        <a:t>No change in DNA. </a:t>
                      </a:r>
                      <a:endParaRPr lang="en-US" sz="14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57200">
                <a:tc>
                  <a:txBody>
                    <a:bodyPr/>
                    <a:lstStyle/>
                    <a:p>
                      <a:pPr marL="0" marR="0">
                        <a:spcBef>
                          <a:spcPts val="0"/>
                        </a:spcBef>
                        <a:spcAft>
                          <a:spcPts val="0"/>
                        </a:spcAft>
                      </a:pPr>
                      <a:r>
                        <a:rPr lang="en-US" sz="1400">
                          <a:effectLst/>
                          <a:latin typeface="Calibri"/>
                          <a:ea typeface="Calibri"/>
                          <a:cs typeface="Calibri"/>
                        </a:rPr>
                        <a:t>7</a:t>
                      </a:r>
                      <a:endParaRPr lang="en-US" sz="14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400">
                          <a:effectLst/>
                          <a:latin typeface="Calibri"/>
                          <a:ea typeface="Calibri"/>
                          <a:cs typeface="Calibri"/>
                        </a:rPr>
                        <a:t>No</a:t>
                      </a:r>
                      <a:endParaRPr lang="en-US" sz="14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400">
                          <a:effectLst/>
                          <a:latin typeface="Calibri"/>
                          <a:ea typeface="Calibri"/>
                          <a:cs typeface="Calibri"/>
                        </a:rPr>
                        <a:t>No</a:t>
                      </a:r>
                      <a:endParaRPr lang="en-US" sz="14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400">
                          <a:effectLst/>
                          <a:latin typeface="Calibri"/>
                          <a:ea typeface="Calibri"/>
                          <a:cs typeface="Calibri"/>
                        </a:rPr>
                        <a:t>No</a:t>
                      </a:r>
                      <a:endParaRPr lang="en-US" sz="14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400">
                          <a:effectLst/>
                          <a:latin typeface="Calibri"/>
                          <a:ea typeface="Calibri"/>
                          <a:cs typeface="Calibri"/>
                        </a:rPr>
                        <a:t>None</a:t>
                      </a:r>
                      <a:endParaRPr lang="en-US" sz="14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400">
                          <a:solidFill>
                            <a:srgbClr val="00B0F0"/>
                          </a:solidFill>
                          <a:effectLst/>
                          <a:latin typeface="Calibri"/>
                          <a:ea typeface="Calibri"/>
                          <a:cs typeface="Calibri"/>
                        </a:rPr>
                        <a:t>N</a:t>
                      </a:r>
                      <a:endParaRPr lang="en-US" sz="14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400" dirty="0">
                          <a:solidFill>
                            <a:srgbClr val="00B0F0"/>
                          </a:solidFill>
                          <a:effectLst/>
                          <a:latin typeface="Calibri"/>
                          <a:ea typeface="Calibri"/>
                          <a:cs typeface="Calibri"/>
                        </a:rPr>
                        <a:t>No change in DNA.</a:t>
                      </a:r>
                      <a:endParaRPr lang="en-US" sz="14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6" name="TextBox 5"/>
          <p:cNvSpPr txBox="1"/>
          <p:nvPr/>
        </p:nvSpPr>
        <p:spPr>
          <a:xfrm>
            <a:off x="2095500" y="685800"/>
            <a:ext cx="5105400" cy="584775"/>
          </a:xfrm>
          <a:prstGeom prst="rect">
            <a:avLst/>
          </a:prstGeom>
          <a:noFill/>
        </p:spPr>
        <p:txBody>
          <a:bodyPr wrap="square" rtlCol="0">
            <a:spAutoFit/>
          </a:bodyPr>
          <a:lstStyle/>
          <a:p>
            <a:r>
              <a:rPr lang="en-US" sz="3200" dirty="0" smtClean="0"/>
              <a:t>Learning Objectives 1 and 2</a:t>
            </a:r>
            <a:endParaRPr lang="en-US" sz="3200" dirty="0"/>
          </a:p>
        </p:txBody>
      </p:sp>
    </p:spTree>
    <p:extLst>
      <p:ext uri="{BB962C8B-B14F-4D97-AF65-F5344CB8AC3E}">
        <p14:creationId xmlns:p14="http://schemas.microsoft.com/office/powerpoint/2010/main" val="4084076918"/>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533400" y="76200"/>
            <a:ext cx="8229600" cy="7620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b="1" dirty="0" smtClean="0">
                <a:solidFill>
                  <a:srgbClr val="C00000"/>
                </a:solidFill>
              </a:rPr>
              <a:t>Summative Assessment</a:t>
            </a:r>
            <a:endParaRPr lang="en-US" b="1" dirty="0">
              <a:solidFill>
                <a:srgbClr val="C00000"/>
              </a:solidFill>
            </a:endParaRPr>
          </a:p>
        </p:txBody>
      </p:sp>
      <p:sp>
        <p:nvSpPr>
          <p:cNvPr id="6" name="TextBox 5"/>
          <p:cNvSpPr txBox="1"/>
          <p:nvPr/>
        </p:nvSpPr>
        <p:spPr>
          <a:xfrm>
            <a:off x="533400" y="685800"/>
            <a:ext cx="8236226" cy="461665"/>
          </a:xfrm>
          <a:prstGeom prst="rect">
            <a:avLst/>
          </a:prstGeom>
          <a:noFill/>
        </p:spPr>
        <p:txBody>
          <a:bodyPr wrap="square" rtlCol="0">
            <a:spAutoFit/>
          </a:bodyPr>
          <a:lstStyle/>
          <a:p>
            <a:pPr algn="ctr"/>
            <a:r>
              <a:rPr lang="en-US" sz="2400" dirty="0" smtClean="0"/>
              <a:t>Learning Objectives 1 </a:t>
            </a:r>
            <a:r>
              <a:rPr lang="en-US" sz="2400" dirty="0" smtClean="0"/>
              <a:t>&amp; 2 (for full details see Framework)</a:t>
            </a:r>
            <a:endParaRPr lang="en-US" sz="2400" dirty="0"/>
          </a:p>
        </p:txBody>
      </p:sp>
      <p:sp>
        <p:nvSpPr>
          <p:cNvPr id="3" name="Rectangle 2"/>
          <p:cNvSpPr/>
          <p:nvPr/>
        </p:nvSpPr>
        <p:spPr>
          <a:xfrm>
            <a:off x="387626" y="1293766"/>
            <a:ext cx="8382000" cy="4893647"/>
          </a:xfrm>
          <a:prstGeom prst="rect">
            <a:avLst/>
          </a:prstGeom>
        </p:spPr>
        <p:txBody>
          <a:bodyPr wrap="square">
            <a:spAutoFit/>
          </a:bodyPr>
          <a:lstStyle/>
          <a:p>
            <a:r>
              <a:rPr lang="en-US" sz="2800" b="1" dirty="0" err="1">
                <a:solidFill>
                  <a:srgbClr val="0070C0"/>
                </a:solidFill>
              </a:rPr>
              <a:t>ACTGCCTGATACATGTAGGC</a:t>
            </a:r>
            <a:endParaRPr lang="en-US" sz="2800" b="1" dirty="0">
              <a:solidFill>
                <a:srgbClr val="0070C0"/>
              </a:solidFill>
            </a:endParaRPr>
          </a:p>
          <a:p>
            <a:r>
              <a:rPr lang="en-US" dirty="0"/>
              <a:t> </a:t>
            </a:r>
          </a:p>
          <a:p>
            <a:r>
              <a:rPr lang="en-US" sz="2400" b="1" dirty="0"/>
              <a:t>Based on the sequence above decide whether a mutation occurred, and predict any effect on the population. </a:t>
            </a:r>
            <a:endParaRPr lang="en-US" sz="2400" b="1" dirty="0" smtClean="0"/>
          </a:p>
          <a:p>
            <a:endParaRPr lang="en-US" b="1" dirty="0" smtClean="0"/>
          </a:p>
          <a:p>
            <a:pPr lvl="0"/>
            <a:r>
              <a:rPr lang="en-US" sz="2000" dirty="0"/>
              <a:t>Suppose the sequence shown above is part of the non-coding portion of a chromosome. The first G from the left in the above sequence changes to an A. </a:t>
            </a:r>
          </a:p>
          <a:p>
            <a:r>
              <a:rPr lang="en-US" sz="2000" i="1" dirty="0"/>
              <a:t>Did a mutation occur? </a:t>
            </a:r>
            <a:endParaRPr lang="en-US" sz="2000" i="1" dirty="0" smtClean="0"/>
          </a:p>
          <a:p>
            <a:r>
              <a:rPr lang="en-US" sz="2000" i="1" dirty="0" smtClean="0"/>
              <a:t>Predicted effect </a:t>
            </a:r>
            <a:r>
              <a:rPr lang="en-US" sz="2000" i="1" dirty="0"/>
              <a:t>on </a:t>
            </a:r>
            <a:r>
              <a:rPr lang="en-US" sz="2000" i="1" dirty="0" smtClean="0"/>
              <a:t>the population</a:t>
            </a:r>
            <a:r>
              <a:rPr lang="en-US" sz="2000" i="1" dirty="0"/>
              <a:t>: </a:t>
            </a:r>
          </a:p>
          <a:p>
            <a:r>
              <a:rPr lang="en-US" sz="2000" dirty="0"/>
              <a:t> </a:t>
            </a:r>
          </a:p>
          <a:p>
            <a:pPr lvl="0"/>
            <a:r>
              <a:rPr lang="en-US" sz="2000" dirty="0"/>
              <a:t>Suppose the sequence shown above is part of the non-coding portion of a chromosome. The first G from the left in the above sequence changes to a C. </a:t>
            </a:r>
          </a:p>
          <a:p>
            <a:r>
              <a:rPr lang="en-US" sz="2000" i="1" dirty="0" smtClean="0"/>
              <a:t>Did </a:t>
            </a:r>
            <a:r>
              <a:rPr lang="en-US" sz="2000" i="1" dirty="0"/>
              <a:t>a mutation occur? </a:t>
            </a:r>
          </a:p>
          <a:p>
            <a:r>
              <a:rPr lang="en-US" sz="2000" i="1" dirty="0"/>
              <a:t>Predicted effect on the population: </a:t>
            </a:r>
          </a:p>
          <a:p>
            <a:r>
              <a:rPr lang="en-US" sz="2000" dirty="0"/>
              <a:t> </a:t>
            </a:r>
          </a:p>
        </p:txBody>
      </p:sp>
    </p:spTree>
    <p:extLst>
      <p:ext uri="{BB962C8B-B14F-4D97-AF65-F5344CB8AC3E}">
        <p14:creationId xmlns:p14="http://schemas.microsoft.com/office/powerpoint/2010/main" val="416995291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304800"/>
            <a:ext cx="8229600" cy="1143000"/>
          </a:xfrm>
        </p:spPr>
        <p:txBody>
          <a:bodyPr/>
          <a:lstStyle/>
          <a:p>
            <a:r>
              <a:rPr lang="en-US" b="1" dirty="0" smtClean="0">
                <a:solidFill>
                  <a:srgbClr val="C00000"/>
                </a:solidFill>
              </a:rPr>
              <a:t>30-Second Sentence</a:t>
            </a:r>
            <a:endParaRPr lang="en-US" b="1" dirty="0">
              <a:solidFill>
                <a:srgbClr val="C00000"/>
              </a:solidFill>
            </a:endParaRPr>
          </a:p>
        </p:txBody>
      </p:sp>
      <p:sp>
        <p:nvSpPr>
          <p:cNvPr id="3" name="Content Placeholder 2"/>
          <p:cNvSpPr>
            <a:spLocks noGrp="1"/>
          </p:cNvSpPr>
          <p:nvPr>
            <p:ph idx="1"/>
          </p:nvPr>
        </p:nvSpPr>
        <p:spPr/>
        <p:txBody>
          <a:bodyPr>
            <a:normAutofit/>
          </a:bodyPr>
          <a:lstStyle/>
          <a:p>
            <a:pPr marL="0" indent="0" algn="ctr">
              <a:buNone/>
            </a:pPr>
            <a:r>
              <a:rPr lang="en-US" sz="7200" b="1" dirty="0" smtClean="0"/>
              <a:t>Write down a definition of mutation</a:t>
            </a:r>
            <a:endParaRPr lang="en-US" sz="7200" b="1" dirty="0"/>
          </a:p>
        </p:txBody>
      </p:sp>
    </p:spTree>
    <p:extLst>
      <p:ext uri="{BB962C8B-B14F-4D97-AF65-F5344CB8AC3E}">
        <p14:creationId xmlns:p14="http://schemas.microsoft.com/office/powerpoint/2010/main" val="356389737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09600"/>
            <a:ext cx="8229600" cy="5257800"/>
          </a:xfrm>
        </p:spPr>
        <p:txBody>
          <a:bodyPr>
            <a:normAutofit lnSpcReduction="10000"/>
          </a:bodyPr>
          <a:lstStyle/>
          <a:p>
            <a:pPr marL="0" indent="0">
              <a:spcBef>
                <a:spcPts val="0"/>
              </a:spcBef>
              <a:buNone/>
            </a:pPr>
            <a:r>
              <a:rPr lang="en-US" sz="4800" b="1" dirty="0" smtClean="0"/>
              <a:t>1. An </a:t>
            </a:r>
            <a:r>
              <a:rPr lang="en-US" sz="4800" b="1" dirty="0"/>
              <a:t>organism fails to </a:t>
            </a:r>
            <a:r>
              <a:rPr lang="en-US" sz="4800" b="1" dirty="0" smtClean="0"/>
              <a:t>thrive</a:t>
            </a:r>
          </a:p>
          <a:p>
            <a:pPr marL="0" indent="0">
              <a:spcBef>
                <a:spcPts val="0"/>
              </a:spcBef>
              <a:buNone/>
            </a:pPr>
            <a:r>
              <a:rPr lang="en-US" sz="4800" b="1" dirty="0" smtClean="0"/>
              <a:t>in </a:t>
            </a:r>
            <a:r>
              <a:rPr lang="en-US" sz="4800" b="1" dirty="0"/>
              <a:t>its environment. </a:t>
            </a:r>
            <a:endParaRPr lang="en-US" sz="4800" b="1" dirty="0" smtClean="0"/>
          </a:p>
          <a:p>
            <a:pPr marL="0" indent="0">
              <a:buNone/>
            </a:pPr>
            <a:r>
              <a:rPr lang="en-US" sz="4800" b="1" dirty="0" smtClean="0"/>
              <a:t/>
            </a:r>
            <a:br>
              <a:rPr lang="en-US" sz="4800" b="1" dirty="0" smtClean="0"/>
            </a:br>
            <a:r>
              <a:rPr lang="en-US" sz="4800" b="1" dirty="0" smtClean="0"/>
              <a:t>Is </a:t>
            </a:r>
            <a:r>
              <a:rPr lang="en-US" sz="4800" b="1" dirty="0"/>
              <a:t>this a mutation</a:t>
            </a:r>
            <a:r>
              <a:rPr lang="en-US" sz="4800" b="1" dirty="0" smtClean="0"/>
              <a:t>?</a:t>
            </a:r>
            <a:endParaRPr lang="en-US" sz="4800" b="1" dirty="0"/>
          </a:p>
          <a:p>
            <a:pPr marL="0" indent="0">
              <a:buNone/>
            </a:pPr>
            <a:r>
              <a:rPr lang="en-US" sz="6000" b="1" dirty="0" smtClean="0">
                <a:solidFill>
                  <a:srgbClr val="00B0F0"/>
                </a:solidFill>
              </a:rPr>
              <a:t>		</a:t>
            </a:r>
            <a:r>
              <a:rPr lang="en-US" sz="6000" b="1" dirty="0" smtClean="0">
                <a:solidFill>
                  <a:srgbClr val="C00000"/>
                </a:solidFill>
              </a:rPr>
              <a:t>Yes		A</a:t>
            </a:r>
          </a:p>
          <a:p>
            <a:pPr marL="0" indent="0">
              <a:buNone/>
            </a:pPr>
            <a:r>
              <a:rPr lang="en-US" sz="6000" b="1" dirty="0" smtClean="0">
                <a:solidFill>
                  <a:srgbClr val="C00000"/>
                </a:solidFill>
              </a:rPr>
              <a:t>		No			B</a:t>
            </a:r>
            <a:endParaRPr lang="en-US" sz="6000" b="1" dirty="0">
              <a:solidFill>
                <a:srgbClr val="C00000"/>
              </a:solidFill>
            </a:endParaRPr>
          </a:p>
          <a:p>
            <a:endParaRPr lang="en-US" b="1" dirty="0"/>
          </a:p>
        </p:txBody>
      </p:sp>
    </p:spTree>
    <p:extLst>
      <p:ext uri="{BB962C8B-B14F-4D97-AF65-F5344CB8AC3E}">
        <p14:creationId xmlns:p14="http://schemas.microsoft.com/office/powerpoint/2010/main" val="360182253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09600"/>
            <a:ext cx="8229600" cy="5181600"/>
          </a:xfrm>
        </p:spPr>
        <p:txBody>
          <a:bodyPr>
            <a:normAutofit fontScale="77500" lnSpcReduction="20000"/>
          </a:bodyPr>
          <a:lstStyle/>
          <a:p>
            <a:pPr marL="0" indent="0">
              <a:buNone/>
            </a:pPr>
            <a:r>
              <a:rPr lang="en-US" sz="6200" b="1" dirty="0" smtClean="0"/>
              <a:t>2. An organism is exceptionally successful in its environment.</a:t>
            </a:r>
          </a:p>
          <a:p>
            <a:pPr marL="0" indent="0">
              <a:buNone/>
            </a:pPr>
            <a:r>
              <a:rPr lang="en-US" sz="6200" b="1" dirty="0" smtClean="0"/>
              <a:t> </a:t>
            </a:r>
            <a:br>
              <a:rPr lang="en-US" sz="6200" b="1" dirty="0" smtClean="0"/>
            </a:br>
            <a:r>
              <a:rPr lang="en-US" sz="6200" b="1" dirty="0" smtClean="0"/>
              <a:t>Is this a mutation?</a:t>
            </a:r>
            <a:endParaRPr lang="en-US" sz="6200" b="1" dirty="0"/>
          </a:p>
          <a:p>
            <a:pPr marL="0" indent="0">
              <a:buNone/>
            </a:pPr>
            <a:r>
              <a:rPr lang="en-US" sz="6600" b="1" dirty="0" smtClean="0">
                <a:solidFill>
                  <a:srgbClr val="00B0F0"/>
                </a:solidFill>
              </a:rPr>
              <a:t>		</a:t>
            </a:r>
            <a:r>
              <a:rPr lang="en-US" sz="9300" b="1" dirty="0" smtClean="0">
                <a:solidFill>
                  <a:srgbClr val="C00000"/>
                </a:solidFill>
              </a:rPr>
              <a:t>Yes</a:t>
            </a:r>
            <a:r>
              <a:rPr lang="en-US" sz="9300" b="1" dirty="0">
                <a:solidFill>
                  <a:srgbClr val="C00000"/>
                </a:solidFill>
              </a:rPr>
              <a:t>		</a:t>
            </a:r>
            <a:r>
              <a:rPr lang="en-US" sz="9300" b="1" dirty="0" smtClean="0">
                <a:solidFill>
                  <a:srgbClr val="C00000"/>
                </a:solidFill>
              </a:rPr>
              <a:t>	A</a:t>
            </a:r>
            <a:endParaRPr lang="en-US" sz="9300" b="1" dirty="0">
              <a:solidFill>
                <a:srgbClr val="C00000"/>
              </a:solidFill>
            </a:endParaRPr>
          </a:p>
          <a:p>
            <a:pPr marL="0" indent="0">
              <a:buNone/>
            </a:pPr>
            <a:r>
              <a:rPr lang="en-US" sz="9300" b="1" dirty="0">
                <a:solidFill>
                  <a:srgbClr val="C00000"/>
                </a:solidFill>
              </a:rPr>
              <a:t>		No			B</a:t>
            </a:r>
          </a:p>
          <a:p>
            <a:endParaRPr lang="en-US" b="1" dirty="0"/>
          </a:p>
        </p:txBody>
      </p:sp>
    </p:spTree>
    <p:extLst>
      <p:ext uri="{BB962C8B-B14F-4D97-AF65-F5344CB8AC3E}">
        <p14:creationId xmlns:p14="http://schemas.microsoft.com/office/powerpoint/2010/main" val="383771719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09600"/>
            <a:ext cx="8229600" cy="5562600"/>
          </a:xfrm>
        </p:spPr>
        <p:txBody>
          <a:bodyPr>
            <a:normAutofit fontScale="92500" lnSpcReduction="20000"/>
          </a:bodyPr>
          <a:lstStyle/>
          <a:p>
            <a:pPr marL="0" indent="0">
              <a:buNone/>
            </a:pPr>
            <a:r>
              <a:rPr lang="en-US" sz="5200" b="1" dirty="0"/>
              <a:t>3</a:t>
            </a:r>
            <a:r>
              <a:rPr lang="en-US" sz="5200" b="1" dirty="0" smtClean="0"/>
              <a:t>. An organism has a new variant protein that is </a:t>
            </a:r>
            <a:r>
              <a:rPr lang="en-US" sz="5200" b="1" u="sng" dirty="0" smtClean="0"/>
              <a:t>detrimental</a:t>
            </a:r>
            <a:r>
              <a:rPr lang="en-US" sz="5200" b="1" dirty="0" smtClean="0"/>
              <a:t>. </a:t>
            </a:r>
          </a:p>
          <a:p>
            <a:pPr marL="0" indent="0">
              <a:buNone/>
            </a:pPr>
            <a:endParaRPr lang="en-US" sz="5200" b="1" dirty="0"/>
          </a:p>
          <a:p>
            <a:pPr marL="0" indent="0">
              <a:buNone/>
            </a:pPr>
            <a:r>
              <a:rPr lang="en-US" sz="5200" b="1" dirty="0" smtClean="0"/>
              <a:t>Is this a mutation?</a:t>
            </a:r>
            <a:endParaRPr lang="en-US" sz="5200" b="1" dirty="0"/>
          </a:p>
          <a:p>
            <a:pPr marL="0" indent="0">
              <a:buNone/>
            </a:pPr>
            <a:r>
              <a:rPr lang="en-US" sz="7800" b="1" dirty="0" smtClean="0">
                <a:solidFill>
                  <a:srgbClr val="00B0F0"/>
                </a:solidFill>
              </a:rPr>
              <a:t>		</a:t>
            </a:r>
            <a:r>
              <a:rPr lang="en-US" sz="7800" b="1" dirty="0" smtClean="0">
                <a:solidFill>
                  <a:srgbClr val="C00000"/>
                </a:solidFill>
              </a:rPr>
              <a:t>Yes</a:t>
            </a:r>
            <a:r>
              <a:rPr lang="en-US" sz="7800" b="1" dirty="0">
                <a:solidFill>
                  <a:srgbClr val="C00000"/>
                </a:solidFill>
              </a:rPr>
              <a:t>		A</a:t>
            </a:r>
          </a:p>
          <a:p>
            <a:pPr marL="0" indent="0">
              <a:buNone/>
            </a:pPr>
            <a:r>
              <a:rPr lang="en-US" sz="7800" b="1" dirty="0">
                <a:solidFill>
                  <a:srgbClr val="C00000"/>
                </a:solidFill>
              </a:rPr>
              <a:t>		No		</a:t>
            </a:r>
            <a:r>
              <a:rPr lang="en-US" sz="7800" b="1" dirty="0" smtClean="0">
                <a:solidFill>
                  <a:srgbClr val="C00000"/>
                </a:solidFill>
              </a:rPr>
              <a:t>B</a:t>
            </a:r>
            <a:endParaRPr lang="en-US" sz="7800" b="1" dirty="0">
              <a:solidFill>
                <a:srgbClr val="C00000"/>
              </a:solidFill>
            </a:endParaRPr>
          </a:p>
          <a:p>
            <a:endParaRPr lang="en-US" b="1" dirty="0"/>
          </a:p>
        </p:txBody>
      </p:sp>
    </p:spTree>
    <p:extLst>
      <p:ext uri="{BB962C8B-B14F-4D97-AF65-F5344CB8AC3E}">
        <p14:creationId xmlns:p14="http://schemas.microsoft.com/office/powerpoint/2010/main" val="325313767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85800"/>
            <a:ext cx="8229600" cy="5715000"/>
          </a:xfrm>
        </p:spPr>
        <p:txBody>
          <a:bodyPr>
            <a:normAutofit fontScale="92500" lnSpcReduction="20000"/>
          </a:bodyPr>
          <a:lstStyle/>
          <a:p>
            <a:pPr marL="0" indent="0">
              <a:buNone/>
            </a:pPr>
            <a:r>
              <a:rPr lang="en-US" sz="5200" b="1" dirty="0"/>
              <a:t>4</a:t>
            </a:r>
            <a:r>
              <a:rPr lang="en-US" sz="5200" b="1" dirty="0" smtClean="0"/>
              <a:t>. An organism has a new variant protein that is </a:t>
            </a:r>
            <a:r>
              <a:rPr lang="en-US" sz="5200" b="1" u="sng" dirty="0" smtClean="0"/>
              <a:t>beneficial</a:t>
            </a:r>
            <a:r>
              <a:rPr lang="en-US" sz="5200" b="1" dirty="0" smtClean="0"/>
              <a:t>. </a:t>
            </a:r>
          </a:p>
          <a:p>
            <a:pPr marL="0" indent="0">
              <a:buNone/>
            </a:pPr>
            <a:endParaRPr lang="en-US" sz="5200" b="1" dirty="0"/>
          </a:p>
          <a:p>
            <a:pPr marL="0" indent="0">
              <a:buNone/>
            </a:pPr>
            <a:r>
              <a:rPr lang="en-US" sz="5200" b="1" dirty="0" smtClean="0"/>
              <a:t>Is this a mutation?</a:t>
            </a:r>
            <a:endParaRPr lang="en-US" sz="3600" b="1" dirty="0" smtClean="0"/>
          </a:p>
          <a:p>
            <a:pPr marL="0" indent="0">
              <a:buNone/>
            </a:pPr>
            <a:r>
              <a:rPr lang="en-US" sz="5400" b="1" dirty="0" smtClean="0">
                <a:solidFill>
                  <a:srgbClr val="00B0F0"/>
                </a:solidFill>
              </a:rPr>
              <a:t>	</a:t>
            </a:r>
            <a:r>
              <a:rPr lang="en-US" sz="6600" b="1" dirty="0" smtClean="0">
                <a:solidFill>
                  <a:srgbClr val="00B0F0"/>
                </a:solidFill>
              </a:rPr>
              <a:t>	</a:t>
            </a:r>
            <a:r>
              <a:rPr lang="en-US" sz="6600" b="1" dirty="0" smtClean="0">
                <a:solidFill>
                  <a:srgbClr val="C00000"/>
                </a:solidFill>
              </a:rPr>
              <a:t>Yes</a:t>
            </a:r>
            <a:r>
              <a:rPr lang="en-US" sz="6600" b="1" dirty="0">
                <a:solidFill>
                  <a:srgbClr val="C00000"/>
                </a:solidFill>
              </a:rPr>
              <a:t>		</a:t>
            </a:r>
            <a:r>
              <a:rPr lang="en-US" sz="6600" b="1" dirty="0" smtClean="0">
                <a:solidFill>
                  <a:srgbClr val="C00000"/>
                </a:solidFill>
              </a:rPr>
              <a:t>	A</a:t>
            </a:r>
            <a:endParaRPr lang="en-US" sz="6600" b="1" dirty="0">
              <a:solidFill>
                <a:srgbClr val="C00000"/>
              </a:solidFill>
            </a:endParaRPr>
          </a:p>
          <a:p>
            <a:pPr marL="0" indent="0">
              <a:buNone/>
            </a:pPr>
            <a:r>
              <a:rPr lang="en-US" sz="6600" b="1" dirty="0">
                <a:solidFill>
                  <a:srgbClr val="C00000"/>
                </a:solidFill>
              </a:rPr>
              <a:t>		No			B</a:t>
            </a:r>
          </a:p>
          <a:p>
            <a:endParaRPr lang="en-US" b="1" dirty="0"/>
          </a:p>
        </p:txBody>
      </p:sp>
    </p:spTree>
    <p:extLst>
      <p:ext uri="{BB962C8B-B14F-4D97-AF65-F5344CB8AC3E}">
        <p14:creationId xmlns:p14="http://schemas.microsoft.com/office/powerpoint/2010/main" val="228181636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09600"/>
            <a:ext cx="8229600" cy="5791200"/>
          </a:xfrm>
        </p:spPr>
        <p:txBody>
          <a:bodyPr>
            <a:normAutofit fontScale="77500" lnSpcReduction="20000"/>
          </a:bodyPr>
          <a:lstStyle/>
          <a:p>
            <a:pPr marL="0" indent="0">
              <a:buNone/>
            </a:pPr>
            <a:r>
              <a:rPr lang="en-US" sz="6200" b="1" dirty="0"/>
              <a:t>5</a:t>
            </a:r>
            <a:r>
              <a:rPr lang="en-US" sz="6200" b="1" dirty="0" smtClean="0"/>
              <a:t>. There </a:t>
            </a:r>
            <a:r>
              <a:rPr lang="en-US" sz="6200" b="1" dirty="0"/>
              <a:t>is a genetic change that results in </a:t>
            </a:r>
            <a:r>
              <a:rPr lang="en-US" sz="6200" b="1" u="sng" dirty="0"/>
              <a:t>no change</a:t>
            </a:r>
            <a:r>
              <a:rPr lang="en-US" sz="6200" b="1" dirty="0"/>
              <a:t> in the </a:t>
            </a:r>
            <a:r>
              <a:rPr lang="en-US" sz="6200" b="1" dirty="0" smtClean="0"/>
              <a:t>protein. </a:t>
            </a:r>
          </a:p>
          <a:p>
            <a:pPr marL="0" indent="0">
              <a:buNone/>
            </a:pPr>
            <a:endParaRPr lang="en-US" sz="6200" b="1" dirty="0"/>
          </a:p>
          <a:p>
            <a:pPr marL="0" indent="0">
              <a:buNone/>
            </a:pPr>
            <a:r>
              <a:rPr lang="en-US" sz="6200" b="1" dirty="0" smtClean="0"/>
              <a:t>Is </a:t>
            </a:r>
            <a:r>
              <a:rPr lang="en-US" sz="6200" b="1" dirty="0"/>
              <a:t>this a mutation?</a:t>
            </a:r>
          </a:p>
          <a:p>
            <a:pPr marL="0" indent="0">
              <a:buNone/>
            </a:pPr>
            <a:r>
              <a:rPr lang="en-US" sz="6600" b="1" dirty="0" smtClean="0">
                <a:solidFill>
                  <a:srgbClr val="00B0F0"/>
                </a:solidFill>
              </a:rPr>
              <a:t>		</a:t>
            </a:r>
            <a:r>
              <a:rPr lang="en-US" sz="8600" b="1" dirty="0" smtClean="0">
                <a:solidFill>
                  <a:srgbClr val="C00000"/>
                </a:solidFill>
              </a:rPr>
              <a:t>Yes</a:t>
            </a:r>
            <a:r>
              <a:rPr lang="en-US" sz="8600" b="1" dirty="0">
                <a:solidFill>
                  <a:srgbClr val="C00000"/>
                </a:solidFill>
              </a:rPr>
              <a:t>		A</a:t>
            </a:r>
          </a:p>
          <a:p>
            <a:pPr marL="0" indent="0">
              <a:buNone/>
            </a:pPr>
            <a:r>
              <a:rPr lang="en-US" sz="8600" b="1" dirty="0">
                <a:solidFill>
                  <a:srgbClr val="C00000"/>
                </a:solidFill>
              </a:rPr>
              <a:t>		No		</a:t>
            </a:r>
            <a:r>
              <a:rPr lang="en-US" sz="8600" b="1" dirty="0" smtClean="0">
                <a:solidFill>
                  <a:srgbClr val="C00000"/>
                </a:solidFill>
              </a:rPr>
              <a:t>B</a:t>
            </a:r>
            <a:endParaRPr lang="en-US" sz="8600" b="1" dirty="0">
              <a:solidFill>
                <a:srgbClr val="C00000"/>
              </a:solidFill>
            </a:endParaRPr>
          </a:p>
          <a:p>
            <a:endParaRPr lang="en-US" b="1" dirty="0"/>
          </a:p>
        </p:txBody>
      </p:sp>
    </p:spTree>
    <p:extLst>
      <p:ext uri="{BB962C8B-B14F-4D97-AF65-F5344CB8AC3E}">
        <p14:creationId xmlns:p14="http://schemas.microsoft.com/office/powerpoint/2010/main" val="70932591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33400" y="381000"/>
            <a:ext cx="8229600" cy="5867400"/>
          </a:xfrm>
        </p:spPr>
        <p:txBody>
          <a:bodyPr>
            <a:normAutofit fontScale="92500" lnSpcReduction="20000"/>
          </a:bodyPr>
          <a:lstStyle/>
          <a:p>
            <a:pPr marL="514350" indent="-514350">
              <a:buFont typeface="+mj-lt"/>
              <a:buAutoNum type="arabicPeriod"/>
            </a:pPr>
            <a:r>
              <a:rPr lang="en-US" b="1" dirty="0"/>
              <a:t>An organism fails to thrive in its environment. </a:t>
            </a:r>
            <a:endParaRPr lang="en-US" b="1" dirty="0" smtClean="0"/>
          </a:p>
          <a:p>
            <a:pPr marL="514350" indent="-514350">
              <a:buFont typeface="+mj-lt"/>
              <a:buAutoNum type="arabicPeriod"/>
            </a:pPr>
            <a:endParaRPr lang="en-US" b="1" dirty="0"/>
          </a:p>
          <a:p>
            <a:pPr marL="514350" indent="-514350">
              <a:buFont typeface="+mj-lt"/>
              <a:buAutoNum type="arabicPeriod"/>
            </a:pPr>
            <a:r>
              <a:rPr lang="en-US" b="1" dirty="0"/>
              <a:t>An organism is exceptionally successful in its environment. </a:t>
            </a:r>
            <a:endParaRPr lang="en-US" b="1" dirty="0" smtClean="0"/>
          </a:p>
          <a:p>
            <a:pPr marL="514350" indent="-514350">
              <a:buFont typeface="+mj-lt"/>
              <a:buAutoNum type="arabicPeriod"/>
            </a:pPr>
            <a:endParaRPr lang="en-US" b="1" dirty="0"/>
          </a:p>
          <a:p>
            <a:pPr marL="514350" indent="-514350">
              <a:buFont typeface="+mj-lt"/>
              <a:buAutoNum type="arabicPeriod"/>
            </a:pPr>
            <a:r>
              <a:rPr lang="en-US" b="1" dirty="0"/>
              <a:t>An organism has a new variant protein that is detrimental. </a:t>
            </a:r>
          </a:p>
          <a:p>
            <a:pPr marL="514350" indent="-514350">
              <a:buFont typeface="+mj-lt"/>
              <a:buAutoNum type="arabicPeriod"/>
            </a:pPr>
            <a:endParaRPr lang="en-US" b="1" dirty="0" smtClean="0"/>
          </a:p>
          <a:p>
            <a:pPr marL="514350" indent="-514350">
              <a:buFont typeface="+mj-lt"/>
              <a:buAutoNum type="arabicPeriod"/>
            </a:pPr>
            <a:r>
              <a:rPr lang="en-US" b="1" dirty="0" smtClean="0"/>
              <a:t>An </a:t>
            </a:r>
            <a:r>
              <a:rPr lang="en-US" b="1" dirty="0"/>
              <a:t>organism has a new variant protein that is beneficial. </a:t>
            </a:r>
            <a:endParaRPr lang="en-US" b="1" dirty="0" smtClean="0"/>
          </a:p>
          <a:p>
            <a:pPr marL="514350" indent="-514350">
              <a:buFont typeface="+mj-lt"/>
              <a:buAutoNum type="arabicPeriod"/>
            </a:pPr>
            <a:endParaRPr lang="en-US" b="1" dirty="0"/>
          </a:p>
          <a:p>
            <a:pPr marL="514350" indent="-514350">
              <a:buFont typeface="+mj-lt"/>
              <a:buAutoNum type="arabicPeriod"/>
            </a:pPr>
            <a:r>
              <a:rPr lang="en-US" b="1" dirty="0"/>
              <a:t>There is a genetic change that results in no change in the </a:t>
            </a:r>
            <a:r>
              <a:rPr lang="en-US" b="1" dirty="0" smtClean="0"/>
              <a:t>protein</a:t>
            </a:r>
            <a:r>
              <a:rPr lang="en-US" b="1" dirty="0"/>
              <a:t>.</a:t>
            </a:r>
          </a:p>
          <a:p>
            <a:endParaRPr lang="en-US" b="1" dirty="0"/>
          </a:p>
        </p:txBody>
      </p:sp>
    </p:spTree>
    <p:extLst>
      <p:ext uri="{BB962C8B-B14F-4D97-AF65-F5344CB8AC3E}">
        <p14:creationId xmlns:p14="http://schemas.microsoft.com/office/powerpoint/2010/main" val="3494046782"/>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448</TotalTime>
  <Words>1026</Words>
  <Application>Microsoft Office PowerPoint</Application>
  <PresentationFormat>On-screen Show (4:3)</PresentationFormat>
  <Paragraphs>177</Paragraphs>
  <Slides>28</Slides>
  <Notes>2</Notes>
  <HiddenSlides>3</HiddenSlides>
  <MMClips>0</MMClips>
  <ScaleCrop>false</ScaleCrop>
  <HeadingPairs>
    <vt:vector size="4" baseType="variant">
      <vt:variant>
        <vt:lpstr>Theme</vt:lpstr>
      </vt:variant>
      <vt:variant>
        <vt:i4>1</vt:i4>
      </vt:variant>
      <vt:variant>
        <vt:lpstr>Slide Titles</vt:lpstr>
      </vt:variant>
      <vt:variant>
        <vt:i4>28</vt:i4>
      </vt:variant>
    </vt:vector>
  </HeadingPairs>
  <TitlesOfParts>
    <vt:vector size="29" baseType="lpstr">
      <vt:lpstr>Office Theme</vt:lpstr>
      <vt:lpstr>PowerPoint Presentation</vt:lpstr>
      <vt:lpstr>Background</vt:lpstr>
      <vt:lpstr>30-Second Sentence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Vote</vt:lpstr>
      <vt:lpstr>PowerPoint Presentation</vt:lpstr>
      <vt:lpstr>Revote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Teaching Tidbit #2</dc:title>
  <dc:creator>Administrator</dc:creator>
  <cp:lastModifiedBy>Administrator</cp:lastModifiedBy>
  <cp:revision>50</cp:revision>
  <dcterms:created xsi:type="dcterms:W3CDTF">2013-06-05T17:43:22Z</dcterms:created>
  <dcterms:modified xsi:type="dcterms:W3CDTF">2013-06-08T16:13:02Z</dcterms:modified>
</cp:coreProperties>
</file>